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Nunito"/>
      <p:regular r:id="rId18"/>
      <p:bold r:id="rId19"/>
      <p:italic r:id="rId20"/>
      <p:boldItalic r:id="rId21"/>
    </p:embeddedFont>
    <p:embeddedFont>
      <p:font typeface="Maven Pro"/>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11" Type="http://schemas.openxmlformats.org/officeDocument/2006/relationships/slide" Target="slides/slide6.xml"/><Relationship Id="rId22" Type="http://schemas.openxmlformats.org/officeDocument/2006/relationships/font" Target="fonts/MavenPro-regular.fntdata"/><Relationship Id="rId10" Type="http://schemas.openxmlformats.org/officeDocument/2006/relationships/slide" Target="slides/slide5.xml"/><Relationship Id="rId21" Type="http://schemas.openxmlformats.org/officeDocument/2006/relationships/font" Target="fonts/Nunito-boldItalic.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MavenPr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Nunito-bold.fntdata"/><Relationship Id="rId6" Type="http://schemas.openxmlformats.org/officeDocument/2006/relationships/slide" Target="slides/slide1.xml"/><Relationship Id="rId18"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pewresearch.org/internet/2018/12/10/artificial-intelligence-and-the-future-of-humans/"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zdnet.com/article/what-is-ai-everything-you-need-to-know-about-artificial-intelligence/" TargetMode="External"/><Relationship Id="rId3" Type="http://schemas.openxmlformats.org/officeDocument/2006/relationships/hyperlink" Target="https://www.zdnet.com/article/europe-unveils-its-big-ai-strategy-others-are-abusing-ai-that-mustnt-happen-here/" TargetMode="External"/><Relationship Id="rId4" Type="http://schemas.openxmlformats.org/officeDocument/2006/relationships/hyperlink" Target="https://www.zdnet.com/article/we-are-still-playing-catch-up-with-ai-and-its-a-dangerous-game/" TargetMode="External"/><Relationship Id="rId5" Type="http://schemas.openxmlformats.org/officeDocument/2006/relationships/hyperlink" Target="https://www.zdnet.com/article/facial-recognition-critics-are-ill-informed-says-police-chief/" TargetMode="External"/><Relationship Id="rId6" Type="http://schemas.openxmlformats.org/officeDocument/2006/relationships/hyperlink" Target="https://www.zdnet.com/article/can-the-pentagons-new-draft-rules-actually-keep-killer-robots-under-control/"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ru">
                <a:solidFill>
                  <a:schemeClr val="dk1"/>
                </a:solidFill>
              </a:rPr>
              <a:t>Hi,</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ru">
                <a:solidFill>
                  <a:schemeClr val="dk1"/>
                </a:solidFill>
              </a:rPr>
              <a:t>I am going to speak about - When should humans overrule AI?</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a8afe5ddd7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a8afe5ddd7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900"/>
              </a:spcAft>
              <a:buClr>
                <a:schemeClr val="dk1"/>
              </a:buClr>
              <a:buSzPts val="1100"/>
              <a:buFont typeface="Arial"/>
              <a:buNone/>
            </a:pPr>
            <a:r>
              <a:rPr lang="ru">
                <a:solidFill>
                  <a:schemeClr val="dk1"/>
                </a:solidFill>
                <a:highlight>
                  <a:schemeClr val="lt1"/>
                </a:highlight>
              </a:rPr>
              <a:t>Or we ended up like these three tourists found themselves diving into Oceans.</a:t>
            </a:r>
            <a:r>
              <a:rPr b="1" lang="ru">
                <a:solidFill>
                  <a:schemeClr val="dk1"/>
                </a:solidFill>
                <a:highlight>
                  <a:schemeClr val="lt1"/>
                </a:highlight>
              </a:rPr>
              <a:t> </a:t>
            </a:r>
            <a:r>
              <a:rPr lang="ru">
                <a:solidFill>
                  <a:srgbClr val="080E14"/>
                </a:solidFill>
                <a:highlight>
                  <a:schemeClr val="lt1"/>
                </a:highlight>
              </a:rPr>
              <a:t> our trust in technology can come at a much greater cost, for example when we get to relying on self-driving cars.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a88fac0a47_1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a88fac0a47_1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a88fac0a47_1_1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a88fac0a47_1_1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a8afe5ddd7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a8afe5ddd7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ru">
                <a:solidFill>
                  <a:schemeClr val="dk1"/>
                </a:solidFill>
              </a:rPr>
              <a:t>Overview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ru">
                <a:solidFill>
                  <a:schemeClr val="dk1"/>
                </a:solidFill>
              </a:rPr>
              <a:t>I am going to cover some cases which involved failure of AI. Short sum...challenges that faces...possible solutions and finally, I will conclude it.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a88fac0a4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a88fac0a4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202122"/>
              </a:buClr>
              <a:buSzPts val="1050"/>
              <a:buChar char="●"/>
            </a:pPr>
            <a:r>
              <a:rPr lang="ru">
                <a:solidFill>
                  <a:srgbClr val="333333"/>
                </a:solidFill>
              </a:rPr>
              <a:t>There were a couple of cases when due to error or malfunction in AI...caused fatal outcomes.</a:t>
            </a:r>
            <a:endParaRPr>
              <a:solidFill>
                <a:srgbClr val="333333"/>
              </a:solidFill>
            </a:endParaRPr>
          </a:p>
          <a:p>
            <a:pPr indent="-295275" lvl="0" marL="457200" rtl="0" algn="l">
              <a:lnSpc>
                <a:spcPct val="115000"/>
              </a:lnSpc>
              <a:spcBef>
                <a:spcPts val="0"/>
              </a:spcBef>
              <a:spcAft>
                <a:spcPts val="0"/>
              </a:spcAft>
              <a:buClr>
                <a:srgbClr val="202122"/>
              </a:buClr>
              <a:buSzPts val="1050"/>
              <a:buChar char="●"/>
            </a:pPr>
            <a:r>
              <a:rPr lang="ru">
                <a:solidFill>
                  <a:srgbClr val="333333"/>
                </a:solidFill>
              </a:rPr>
              <a:t>In 2018 the first pedestrian killed by a self-driving car. It happened in Arizona. After this incident, Uber ended its testing of technology there and it did not renew permits for testing in California in that year.</a:t>
            </a:r>
            <a:endParaRPr>
              <a:solidFill>
                <a:srgbClr val="333333"/>
              </a:solidFill>
            </a:endParaRPr>
          </a:p>
          <a:p>
            <a:pPr indent="-295275" lvl="0" marL="457200" rtl="0" algn="l">
              <a:lnSpc>
                <a:spcPct val="115000"/>
              </a:lnSpc>
              <a:spcBef>
                <a:spcPts val="0"/>
              </a:spcBef>
              <a:spcAft>
                <a:spcPts val="0"/>
              </a:spcAft>
              <a:buClr>
                <a:srgbClr val="202122"/>
              </a:buClr>
              <a:buSzPts val="1050"/>
              <a:buChar char="●"/>
            </a:pPr>
            <a:r>
              <a:rPr lang="ru">
                <a:solidFill>
                  <a:srgbClr val="333333"/>
                </a:solidFill>
              </a:rPr>
              <a:t>Safety driver had been watching a television show.</a:t>
            </a:r>
            <a:endParaRPr>
              <a:solidFill>
                <a:srgbClr val="333333"/>
              </a:solidFill>
            </a:endParaRPr>
          </a:p>
          <a:p>
            <a:pPr indent="-295275" lvl="0" marL="457200" rtl="0" algn="l">
              <a:lnSpc>
                <a:spcPct val="115000"/>
              </a:lnSpc>
              <a:spcBef>
                <a:spcPts val="0"/>
              </a:spcBef>
              <a:spcAft>
                <a:spcPts val="0"/>
              </a:spcAft>
              <a:buClr>
                <a:srgbClr val="202122"/>
              </a:buClr>
              <a:buSzPts val="1050"/>
              <a:buChar char="●"/>
            </a:pPr>
            <a:r>
              <a:rPr lang="ru">
                <a:solidFill>
                  <a:srgbClr val="333333"/>
                </a:solidFill>
              </a:rPr>
              <a:t>In 2016, 2 year earlier a driver had been killed by a semi-autonomous car. Beginning this year, there was an accident as well which ended up sadly. </a:t>
            </a:r>
            <a:endParaRPr>
              <a:solidFill>
                <a:srgbClr val="333333"/>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a88fac0a47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a88fac0a47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ru">
                <a:solidFill>
                  <a:srgbClr val="333333"/>
                </a:solidFill>
              </a:rPr>
              <a:t>From Oct 2018 within 6 months, similar plane crashes of Boeing 737 MAX. Reports suggested that this happened due to aggressive changes in AI systems built for safety. The automated system MCAS and sensors on the plane caused planes to push the nose down despite pilots ' resistance to push it up. Pilots also lacked training with this system.  Unfortunately, no one survived.</a:t>
            </a:r>
            <a:endParaRPr>
              <a:solidFill>
                <a:schemeClr val="dk1"/>
              </a:solidFill>
              <a:latin typeface="Times New Roman"/>
              <a:ea typeface="Times New Roman"/>
              <a:cs typeface="Times New Roman"/>
              <a:sym typeface="Times New Roman"/>
            </a:endParaRPr>
          </a:p>
          <a:p>
            <a:pPr indent="0" lvl="0" marL="0" rtl="0" algn="l">
              <a:lnSpc>
                <a:spcPct val="115000"/>
              </a:lnSpc>
              <a:spcBef>
                <a:spcPts val="8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lnSpc>
                <a:spcPct val="115000"/>
              </a:lnSpc>
              <a:spcBef>
                <a:spcPts val="900"/>
              </a:spcBef>
              <a:spcAft>
                <a:spcPts val="1800"/>
              </a:spcAft>
              <a:buNone/>
            </a:pPr>
            <a:r>
              <a:t/>
            </a:r>
            <a:endParaRPr sz="1200">
              <a:solidFill>
                <a:srgbClr val="131516"/>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a88fac0a47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a88fac0a47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0"/>
              </a:spcAft>
              <a:buClr>
                <a:schemeClr val="dk1"/>
              </a:buClr>
              <a:buSzPts val="1100"/>
              <a:buFont typeface="Arial"/>
              <a:buNone/>
            </a:pPr>
            <a:r>
              <a:rPr lang="ru">
                <a:solidFill>
                  <a:srgbClr val="131516"/>
                </a:solidFill>
              </a:rPr>
              <a:t>Not fatal but close enough. In 2013,</a:t>
            </a:r>
            <a:r>
              <a:rPr lang="ru">
                <a:solidFill>
                  <a:srgbClr val="555555"/>
                </a:solidFill>
              </a:rPr>
              <a:t> IBM partnered with The University of Texas to develop a new “Oncology Expert Advisor” system</a:t>
            </a:r>
            <a:r>
              <a:rPr b="1" lang="ru">
                <a:solidFill>
                  <a:srgbClr val="555555"/>
                </a:solidFill>
              </a:rPr>
              <a:t> to cure cancer</a:t>
            </a:r>
            <a:r>
              <a:rPr lang="ru">
                <a:solidFill>
                  <a:srgbClr val="555555"/>
                </a:solidFill>
              </a:rPr>
              <a:t> using a research database. </a:t>
            </a:r>
            <a:endParaRPr b="1">
              <a:solidFill>
                <a:srgbClr val="919090"/>
              </a:solidFill>
            </a:endParaRPr>
          </a:p>
          <a:p>
            <a:pPr indent="0" lvl="0" marL="0" rtl="0" algn="l">
              <a:lnSpc>
                <a:spcPct val="115000"/>
              </a:lnSpc>
              <a:spcBef>
                <a:spcPts val="1800"/>
              </a:spcBef>
              <a:spcAft>
                <a:spcPts val="0"/>
              </a:spcAft>
              <a:buClr>
                <a:schemeClr val="dk1"/>
              </a:buClr>
              <a:buSzPts val="1100"/>
              <a:buFont typeface="Arial"/>
              <a:buNone/>
            </a:pPr>
            <a:r>
              <a:rPr lang="ru">
                <a:solidFill>
                  <a:srgbClr val="555555"/>
                </a:solidFill>
              </a:rPr>
              <a:t>In July 2018, after reviewing docs it was found that IBM’s Watson was making erroneous, downright dangerous cancer treatment advice. IBM’s engineers. Evidently, they trained the software on a small number of </a:t>
            </a:r>
            <a:r>
              <a:rPr b="1" lang="ru">
                <a:solidFill>
                  <a:srgbClr val="555555"/>
                </a:solidFill>
              </a:rPr>
              <a:t>hypothetical</a:t>
            </a:r>
            <a:r>
              <a:rPr lang="ru">
                <a:solidFill>
                  <a:srgbClr val="555555"/>
                </a:solidFill>
              </a:rPr>
              <a:t> cancer patients, rather than real patient data. </a:t>
            </a:r>
            <a:endParaRPr>
              <a:solidFill>
                <a:srgbClr val="555555"/>
              </a:solidFill>
            </a:endParaRPr>
          </a:p>
          <a:p>
            <a:pPr indent="0" lvl="0" marL="0" rtl="0" algn="l">
              <a:lnSpc>
                <a:spcPct val="115000"/>
              </a:lnSpc>
              <a:spcBef>
                <a:spcPts val="1800"/>
              </a:spcBef>
              <a:spcAft>
                <a:spcPts val="0"/>
              </a:spcAft>
              <a:buClr>
                <a:schemeClr val="dk1"/>
              </a:buClr>
              <a:buSzPts val="1100"/>
              <a:buFont typeface="Arial"/>
              <a:buNone/>
            </a:pPr>
            <a:r>
              <a:rPr lang="ru">
                <a:solidFill>
                  <a:srgbClr val="555555"/>
                </a:solidFill>
              </a:rPr>
              <a:t>identified “multiple examples of unsafe and incorrect treatment recommendations,” including one case where Watson suggested that doctors give a cancer patient with severe bleeding a drug that could worsen the bleeding. Fortunately, no one was harmed. </a:t>
            </a:r>
            <a:endParaRPr>
              <a:solidFill>
                <a:srgbClr val="555555"/>
              </a:solidFill>
            </a:endParaRPr>
          </a:p>
          <a:p>
            <a:pPr indent="0" lvl="0" marL="0" rtl="0" algn="l">
              <a:lnSpc>
                <a:spcPct val="160000"/>
              </a:lnSpc>
              <a:spcBef>
                <a:spcPts val="1800"/>
              </a:spcBef>
              <a:spcAft>
                <a:spcPts val="0"/>
              </a:spcAft>
              <a:buClr>
                <a:schemeClr val="dk1"/>
              </a:buClr>
              <a:buSzPts val="1100"/>
              <a:buFont typeface="Arial"/>
              <a:buNone/>
            </a:pPr>
            <a:r>
              <a:t/>
            </a:r>
            <a:endParaRPr sz="1200">
              <a:solidFill>
                <a:srgbClr val="555555"/>
              </a:solidFill>
            </a:endParaRPr>
          </a:p>
          <a:p>
            <a:pPr indent="0" lvl="0" marL="0" rtl="0" algn="l">
              <a:spcBef>
                <a:spcPts val="15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a88fac0a47_1_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a88fac0a47_1_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ru">
                <a:solidFill>
                  <a:srgbClr val="2D2620"/>
                </a:solidFill>
                <a:highlight>
                  <a:schemeClr val="lt1"/>
                </a:highlight>
              </a:rPr>
              <a:t>In short summary of all these cases. As we can clearly see, AI isn’t without its issues as it was made by humans. What do these three cases have in common?</a:t>
            </a:r>
            <a:endParaRPr>
              <a:solidFill>
                <a:srgbClr val="2D2620"/>
              </a:solidFill>
              <a:highlight>
                <a:schemeClr val="lt1"/>
              </a:highlight>
            </a:endParaRPr>
          </a:p>
          <a:p>
            <a:pPr indent="0" lvl="0" marL="0" rtl="0" algn="l">
              <a:spcBef>
                <a:spcPts val="0"/>
              </a:spcBef>
              <a:spcAft>
                <a:spcPts val="0"/>
              </a:spcAft>
              <a:buClr>
                <a:schemeClr val="dk1"/>
              </a:buClr>
              <a:buSzPts val="1100"/>
              <a:buFont typeface="Arial"/>
              <a:buNone/>
            </a:pPr>
            <a:r>
              <a:rPr lang="ru">
                <a:solidFill>
                  <a:srgbClr val="2D2620"/>
                </a:solidFill>
                <a:highlight>
                  <a:schemeClr val="lt1"/>
                </a:highlight>
              </a:rPr>
              <a:t>People did not intervene in the operation of the machines and this led to a disaster. People lost oversight. </a:t>
            </a:r>
            <a:endParaRPr>
              <a:solidFill>
                <a:srgbClr val="2D2620"/>
              </a:solidFill>
              <a:highlight>
                <a:schemeClr val="lt1"/>
              </a:highlight>
            </a:endParaRPr>
          </a:p>
          <a:p>
            <a:pPr indent="0" lvl="0" marL="0" rtl="0" algn="l">
              <a:spcBef>
                <a:spcPts val="0"/>
              </a:spcBef>
              <a:spcAft>
                <a:spcPts val="0"/>
              </a:spcAft>
              <a:buClr>
                <a:schemeClr val="dk1"/>
              </a:buClr>
              <a:buSzPts val="1100"/>
              <a:buFont typeface="Arial"/>
              <a:buNone/>
            </a:pPr>
            <a:r>
              <a:t/>
            </a:r>
            <a:endParaRPr>
              <a:solidFill>
                <a:srgbClr val="2D2620"/>
              </a:solidFill>
              <a:highlight>
                <a:schemeClr val="lt1"/>
              </a:highlight>
            </a:endParaRPr>
          </a:p>
          <a:p>
            <a:pPr indent="0" lvl="0" marL="0" rtl="0" algn="l">
              <a:lnSpc>
                <a:spcPct val="163043"/>
              </a:lnSpc>
              <a:spcBef>
                <a:spcPts val="0"/>
              </a:spcBef>
              <a:spcAft>
                <a:spcPts val="0"/>
              </a:spcAft>
              <a:buClr>
                <a:schemeClr val="dk1"/>
              </a:buClr>
              <a:buSzPts val="1100"/>
              <a:buFont typeface="Arial"/>
              <a:buNone/>
            </a:pPr>
            <a:r>
              <a:rPr lang="ru">
                <a:solidFill>
                  <a:srgbClr val="3E3E3E"/>
                </a:solidFill>
              </a:rPr>
              <a:t>Assistance systems are designed help to avoid pilot errors, especially in stressful situations such as a climb shortly after take-off. Usually, these systems are highly effective. But when they're faulty, they're often fatal. We've seen this happen in numerous (near) crashes. There is a risk </a:t>
            </a:r>
            <a:r>
              <a:rPr lang="ru">
                <a:solidFill>
                  <a:srgbClr val="1174C7"/>
                </a:solidFill>
                <a:highlight>
                  <a:schemeClr val="lt1"/>
                </a:highlight>
                <a:uFill>
                  <a:noFill/>
                </a:uFill>
                <a:hlinkClick r:id="rId2">
                  <a:extLst>
                    <a:ext uri="{A12FA001-AC4F-418D-AE19-62706E023703}">
                      <ahyp:hlinkClr val="tx"/>
                    </a:ext>
                  </a:extLst>
                </a:hlinkClick>
              </a:rPr>
              <a:t>people's growing dependence on algorithms</a:t>
            </a:r>
            <a:r>
              <a:rPr lang="ru">
                <a:solidFill>
                  <a:srgbClr val="080E14"/>
                </a:solidFill>
                <a:highlight>
                  <a:schemeClr val="lt1"/>
                </a:highlight>
              </a:rPr>
              <a:t> would eventually erode their ability to think for themselves. However, AI has its limits based on the data it was trained on and sometimes it is impossible to predict what can be in the future. </a:t>
            </a:r>
            <a:endParaRPr>
              <a:solidFill>
                <a:srgbClr val="080E14"/>
              </a:solidFill>
              <a:highlight>
                <a:schemeClr val="lt1"/>
              </a:highlight>
            </a:endParaRPr>
          </a:p>
          <a:p>
            <a:pPr indent="0" lvl="0" marL="0" rtl="0" algn="l">
              <a:lnSpc>
                <a:spcPct val="163043"/>
              </a:lnSpc>
              <a:spcBef>
                <a:spcPts val="0"/>
              </a:spcBef>
              <a:spcAft>
                <a:spcPts val="0"/>
              </a:spcAft>
              <a:buClr>
                <a:schemeClr val="dk1"/>
              </a:buClr>
              <a:buSzPts val="1100"/>
              <a:buFont typeface="Arial"/>
              <a:buNone/>
            </a:pPr>
            <a:r>
              <a:t/>
            </a:r>
            <a:endParaRPr>
              <a:solidFill>
                <a:srgbClr val="080E14"/>
              </a:solidFill>
              <a:highlight>
                <a:schemeClr val="lt1"/>
              </a:highlight>
            </a:endParaRPr>
          </a:p>
          <a:p>
            <a:pPr indent="0" lvl="0" marL="0" rtl="0" algn="l">
              <a:lnSpc>
                <a:spcPct val="163043"/>
              </a:lnSpc>
              <a:spcBef>
                <a:spcPts val="0"/>
              </a:spcBef>
              <a:spcAft>
                <a:spcPts val="0"/>
              </a:spcAft>
              <a:buClr>
                <a:schemeClr val="dk1"/>
              </a:buClr>
              <a:buSzPts val="1100"/>
              <a:buFont typeface="Arial"/>
              <a:buNone/>
            </a:pPr>
            <a:r>
              <a:rPr lang="ru">
                <a:solidFill>
                  <a:srgbClr val="080E14"/>
                </a:solidFill>
                <a:highlight>
                  <a:schemeClr val="lt1"/>
                </a:highlight>
              </a:rPr>
              <a:t>In general, people tend to </a:t>
            </a:r>
            <a:r>
              <a:rPr lang="ru">
                <a:solidFill>
                  <a:srgbClr val="333333"/>
                </a:solidFill>
              </a:rPr>
              <a:t>rely on outsourcing (to machines or other humans) when we feel the responsibility is too heavy for us. "There have been reports on mis-policing or mis-judgment in legal systems or decisions on loans and financial support in banking systems that involved outrageous mistakes.While we can delegate decision making to machines, we can't delegate responsibility.</a:t>
            </a:r>
            <a:endParaRPr>
              <a:solidFill>
                <a:srgbClr val="333333"/>
              </a:solidFill>
            </a:endParaRPr>
          </a:p>
          <a:p>
            <a:pPr indent="0" lvl="0" marL="0" rtl="0" algn="l">
              <a:spcBef>
                <a:spcPts val="0"/>
              </a:spcBef>
              <a:spcAft>
                <a:spcPts val="0"/>
              </a:spcAft>
              <a:buNone/>
            </a:pPr>
            <a:r>
              <a:t/>
            </a:r>
            <a:endParaRPr sz="1450">
              <a:solidFill>
                <a:srgbClr val="2D2620"/>
              </a:solidFill>
              <a:highlight>
                <a:srgbClr val="FFFFFF"/>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a88fac0a47_1_8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a88fac0a47_1_8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63043"/>
              </a:lnSpc>
              <a:spcBef>
                <a:spcPts val="0"/>
              </a:spcBef>
              <a:spcAft>
                <a:spcPts val="0"/>
              </a:spcAft>
              <a:buClr>
                <a:schemeClr val="dk1"/>
              </a:buClr>
              <a:buSzPts val="1100"/>
              <a:buFont typeface="Arial"/>
              <a:buNone/>
            </a:pPr>
            <a:r>
              <a:rPr lang="ru">
                <a:solidFill>
                  <a:srgbClr val="333333"/>
                </a:solidFill>
              </a:rPr>
              <a:t>So challenges are If a human worker needs help, they can ask for it — but how do you build an understanding of personal limitations into code? </a:t>
            </a:r>
            <a:endParaRPr>
              <a:solidFill>
                <a:srgbClr val="333333"/>
              </a:solidFill>
            </a:endParaRPr>
          </a:p>
          <a:p>
            <a:pPr indent="0" lvl="0" marL="0" rtl="0" algn="l">
              <a:lnSpc>
                <a:spcPct val="163043"/>
              </a:lnSpc>
              <a:spcBef>
                <a:spcPts val="0"/>
              </a:spcBef>
              <a:spcAft>
                <a:spcPts val="0"/>
              </a:spcAft>
              <a:buClr>
                <a:schemeClr val="dk1"/>
              </a:buClr>
              <a:buSzPts val="1100"/>
              <a:buFont typeface="Arial"/>
              <a:buNone/>
            </a:pPr>
            <a:r>
              <a:t/>
            </a:r>
            <a:endParaRPr>
              <a:solidFill>
                <a:srgbClr val="333333"/>
              </a:solidFill>
            </a:endParaRPr>
          </a:p>
          <a:p>
            <a:pPr indent="0" lvl="0" marL="0" rtl="0" algn="l">
              <a:lnSpc>
                <a:spcPct val="163043"/>
              </a:lnSpc>
              <a:spcBef>
                <a:spcPts val="0"/>
              </a:spcBef>
              <a:spcAft>
                <a:spcPts val="0"/>
              </a:spcAft>
              <a:buClr>
                <a:schemeClr val="dk1"/>
              </a:buClr>
              <a:buSzPts val="1100"/>
              <a:buFont typeface="Arial"/>
              <a:buNone/>
            </a:pPr>
            <a:r>
              <a:rPr lang="ru">
                <a:solidFill>
                  <a:srgbClr val="3E3E3E"/>
                </a:solidFill>
              </a:rPr>
              <a:t>Artificial intelligence (AI) could be used to collect crucial information from an enormous amount of data and, if necessary, identify patterns. Whose final decision? For people, such as a stressed pilot, artificial intelligence could then filter out the decisive facts that they must base their decision on. People must have the power to make the final decision. AI should only act as an assistant, and the machine should not have primary control.</a:t>
            </a:r>
            <a:endParaRPr>
              <a:solidFill>
                <a:srgbClr val="333333"/>
              </a:solidFill>
            </a:endParaRPr>
          </a:p>
          <a:p>
            <a:pPr indent="0" lvl="0" marL="0" rtl="0" algn="l">
              <a:lnSpc>
                <a:spcPct val="163043"/>
              </a:lnSpc>
              <a:spcBef>
                <a:spcPts val="0"/>
              </a:spcBef>
              <a:spcAft>
                <a:spcPts val="0"/>
              </a:spcAft>
              <a:buClr>
                <a:schemeClr val="dk1"/>
              </a:buClr>
              <a:buSzPts val="1100"/>
              <a:buFont typeface="Arial"/>
              <a:buNone/>
            </a:pPr>
            <a:r>
              <a:rPr lang="ru">
                <a:solidFill>
                  <a:srgbClr val="333333"/>
                </a:solidFill>
              </a:rPr>
              <a:t>In both crashes, the commonality was that the autopilot did not understand its own incompetence. Plus, humans working with or accountable for AI need to fully understand the systems they're working with. to understand what's going on in the black box. There is a risk that humans won't simply be overseeing AI, helping out a system when it admits it's incompetent. </a:t>
            </a:r>
            <a:endParaRPr>
              <a:solidFill>
                <a:srgbClr val="333333"/>
              </a:solidFill>
            </a:endParaRPr>
          </a:p>
          <a:p>
            <a:pPr indent="0" lvl="0" marL="0" rtl="0" algn="l">
              <a:lnSpc>
                <a:spcPct val="163043"/>
              </a:lnSpc>
              <a:spcBef>
                <a:spcPts val="0"/>
              </a:spcBef>
              <a:spcAft>
                <a:spcPts val="0"/>
              </a:spcAft>
              <a:buClr>
                <a:schemeClr val="dk1"/>
              </a:buClr>
              <a:buSzPts val="1100"/>
              <a:buFont typeface="Arial"/>
              <a:buNone/>
            </a:pPr>
            <a:r>
              <a:t/>
            </a:r>
            <a:endParaRPr>
              <a:solidFill>
                <a:srgbClr val="333333"/>
              </a:solidFill>
            </a:endParaRPr>
          </a:p>
          <a:p>
            <a:pPr indent="0" lvl="0" marL="0" rtl="0" algn="l">
              <a:lnSpc>
                <a:spcPct val="115000"/>
              </a:lnSpc>
              <a:spcBef>
                <a:spcPts val="0"/>
              </a:spcBef>
              <a:spcAft>
                <a:spcPts val="0"/>
              </a:spcAft>
              <a:buClr>
                <a:schemeClr val="dk1"/>
              </a:buClr>
              <a:buSzPts val="1100"/>
              <a:buFont typeface="Arial"/>
              <a:buNone/>
            </a:pPr>
            <a:r>
              <a:rPr lang="ru">
                <a:solidFill>
                  <a:srgbClr val="333333"/>
                </a:solidFill>
              </a:rPr>
              <a:t>Instead, such systems and humans will work in tandem, helping each other with their blind spots. "It might be that a human doesn't catch something, but the algorithm does, or the other way around," she says. "I think having the idea that a human always has to overrule or an algorithm always has to overrule is not the right strategy. It really has to be focusing on what the human is good at and what the algorithm is good at, and combining those two things together. And that will actually make decision making better, more fair and more transparent." </a:t>
            </a:r>
            <a:endParaRPr>
              <a:solidFill>
                <a:srgbClr val="333333"/>
              </a:solidFill>
            </a:endParaRPr>
          </a:p>
          <a:p>
            <a:pPr indent="0" lvl="0" marL="0" rtl="0" algn="l">
              <a:spcBef>
                <a:spcPts val="0"/>
              </a:spcBef>
              <a:spcAft>
                <a:spcPts val="0"/>
              </a:spcAft>
              <a:buNone/>
            </a:pPr>
            <a:r>
              <a:t/>
            </a:r>
            <a:endParaRPr sz="1450">
              <a:solidFill>
                <a:srgbClr val="333333"/>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a88fac0a47_1_1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a88fac0a47_1_1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ru">
                <a:solidFill>
                  <a:srgbClr val="333333"/>
                </a:solidFill>
              </a:rPr>
              <a:t>Beginning of 2020. </a:t>
            </a:r>
            <a:endParaRPr>
              <a:solidFill>
                <a:srgbClr val="333333"/>
              </a:solidFill>
            </a:endParaRPr>
          </a:p>
          <a:p>
            <a:pPr indent="0" lvl="0" marL="0" rtl="0" algn="l">
              <a:lnSpc>
                <a:spcPct val="115000"/>
              </a:lnSpc>
              <a:spcBef>
                <a:spcPts val="0"/>
              </a:spcBef>
              <a:spcAft>
                <a:spcPts val="0"/>
              </a:spcAft>
              <a:buClr>
                <a:schemeClr val="dk1"/>
              </a:buClr>
              <a:buSzPts val="1100"/>
              <a:buFont typeface="Arial"/>
              <a:buNone/>
            </a:pPr>
            <a:r>
              <a:rPr lang="ru">
                <a:solidFill>
                  <a:srgbClr val="1174C7"/>
                </a:solidFill>
                <a:highlight>
                  <a:schemeClr val="lt1"/>
                </a:highlight>
                <a:uFill>
                  <a:noFill/>
                </a:uFill>
                <a:hlinkClick r:id="rId2">
                  <a:extLst>
                    <a:ext uri="{A12FA001-AC4F-418D-AE19-62706E023703}">
                      <ahyp:hlinkClr val="tx"/>
                    </a:ext>
                  </a:extLst>
                </a:hlinkClick>
              </a:rPr>
              <a:t>Artificial intelligence</a:t>
            </a:r>
            <a:r>
              <a:rPr lang="ru">
                <a:solidFill>
                  <a:srgbClr val="080E14"/>
                </a:solidFill>
                <a:highlight>
                  <a:schemeClr val="lt1"/>
                </a:highlight>
              </a:rPr>
              <a:t>, for all its benefits, needs human oversight. Government reports, and experts all over the world have stressed the importance of keeping a human decision-maker in the loop when using AI. </a:t>
            </a:r>
            <a:endParaRPr>
              <a:solidFill>
                <a:srgbClr val="080E14"/>
              </a:solidFill>
              <a:highlight>
                <a:schemeClr val="lt1"/>
              </a:highlight>
            </a:endParaRPr>
          </a:p>
          <a:p>
            <a:pPr indent="0" lvl="0" marL="0" rtl="0" algn="l">
              <a:lnSpc>
                <a:spcPct val="115000"/>
              </a:lnSpc>
              <a:spcBef>
                <a:spcPts val="0"/>
              </a:spcBef>
              <a:spcAft>
                <a:spcPts val="0"/>
              </a:spcAft>
              <a:buClr>
                <a:schemeClr val="dk1"/>
              </a:buClr>
              <a:buSzPts val="1100"/>
              <a:buFont typeface="Arial"/>
              <a:buNone/>
            </a:pPr>
            <a:r>
              <a:t/>
            </a:r>
            <a:endParaRPr>
              <a:solidFill>
                <a:srgbClr val="080E14"/>
              </a:solidFill>
              <a:highlight>
                <a:schemeClr val="lt1"/>
              </a:highlight>
            </a:endParaRPr>
          </a:p>
          <a:p>
            <a:pPr indent="0" lvl="0" marL="0" rtl="0" algn="l">
              <a:lnSpc>
                <a:spcPct val="115000"/>
              </a:lnSpc>
              <a:spcBef>
                <a:spcPts val="0"/>
              </a:spcBef>
              <a:spcAft>
                <a:spcPts val="0"/>
              </a:spcAft>
              <a:buClr>
                <a:schemeClr val="dk1"/>
              </a:buClr>
              <a:buSzPts val="1100"/>
              <a:buFont typeface="Arial"/>
              <a:buNone/>
            </a:pPr>
            <a:r>
              <a:rPr lang="ru">
                <a:solidFill>
                  <a:srgbClr val="080E14"/>
                </a:solidFill>
                <a:highlight>
                  <a:schemeClr val="lt1"/>
                </a:highlight>
              </a:rPr>
              <a:t>"Human agency and oversight" is the first key requirement </a:t>
            </a:r>
            <a:r>
              <a:rPr lang="ru">
                <a:solidFill>
                  <a:srgbClr val="1174C7"/>
                </a:solidFill>
                <a:highlight>
                  <a:schemeClr val="lt1"/>
                </a:highlight>
                <a:uFill>
                  <a:noFill/>
                </a:uFill>
                <a:hlinkClick r:id="rId3">
                  <a:extLst>
                    <a:ext uri="{A12FA001-AC4F-418D-AE19-62706E023703}">
                      <ahyp:hlinkClr val="tx"/>
                    </a:ext>
                  </a:extLst>
                </a:hlinkClick>
              </a:rPr>
              <a:t>laid out in the EU Commission's white paper</a:t>
            </a:r>
            <a:r>
              <a:rPr lang="ru">
                <a:solidFill>
                  <a:srgbClr val="080E14"/>
                </a:solidFill>
                <a:highlight>
                  <a:schemeClr val="lt1"/>
                </a:highlight>
              </a:rPr>
              <a:t> on the regulation of AI published earlier this month; and establishing oversight of "the whole AI process" is also a </a:t>
            </a:r>
            <a:r>
              <a:rPr lang="ru">
                <a:solidFill>
                  <a:srgbClr val="1174C7"/>
                </a:solidFill>
                <a:highlight>
                  <a:schemeClr val="lt1"/>
                </a:highlight>
                <a:uFill>
                  <a:noFill/>
                </a:uFill>
                <a:hlinkClick r:id="rId4">
                  <a:extLst>
                    <a:ext uri="{A12FA001-AC4F-418D-AE19-62706E023703}">
                      <ahyp:hlinkClr val="tx"/>
                    </a:ext>
                  </a:extLst>
                </a:hlinkClick>
              </a:rPr>
              <a:t>recommendation from the UK's Committee on standards in public life</a:t>
            </a:r>
            <a:r>
              <a:rPr lang="ru">
                <a:solidFill>
                  <a:srgbClr val="080E14"/>
                </a:solidFill>
                <a:highlight>
                  <a:schemeClr val="lt1"/>
                </a:highlight>
              </a:rPr>
              <a:t>. </a:t>
            </a:r>
            <a:r>
              <a:rPr lang="ru">
                <a:solidFill>
                  <a:srgbClr val="1174C7"/>
                </a:solidFill>
                <a:highlight>
                  <a:schemeClr val="lt1"/>
                </a:highlight>
                <a:uFill>
                  <a:noFill/>
                </a:uFill>
                <a:hlinkClick r:id="rId5">
                  <a:extLst>
                    <a:ext uri="{A12FA001-AC4F-418D-AE19-62706E023703}">
                      <ahyp:hlinkClr val="tx"/>
                    </a:ext>
                  </a:extLst>
                </a:hlinkClick>
              </a:rPr>
              <a:t>having human workers always making final decisions</a:t>
            </a:r>
            <a:r>
              <a:rPr lang="ru">
                <a:solidFill>
                  <a:srgbClr val="080E14"/>
                </a:solidFill>
                <a:highlight>
                  <a:schemeClr val="lt1"/>
                </a:highlight>
              </a:rPr>
              <a:t> in policing, rather than letting new technologies overrule officers' authority. </a:t>
            </a:r>
            <a:endParaRPr b="1">
              <a:solidFill>
                <a:srgbClr val="080E14"/>
              </a:solidFill>
              <a:highlight>
                <a:schemeClr val="lt1"/>
              </a:highlight>
            </a:endParaRPr>
          </a:p>
          <a:p>
            <a:pPr indent="0" lvl="0" marL="0" rtl="0" algn="l">
              <a:lnSpc>
                <a:spcPct val="115000"/>
              </a:lnSpc>
              <a:spcBef>
                <a:spcPts val="1600"/>
              </a:spcBef>
              <a:spcAft>
                <a:spcPts val="0"/>
              </a:spcAft>
              <a:buClr>
                <a:schemeClr val="dk1"/>
              </a:buClr>
              <a:buSzPts val="1100"/>
              <a:buFont typeface="Arial"/>
              <a:buNone/>
            </a:pPr>
            <a:r>
              <a:rPr lang="ru">
                <a:solidFill>
                  <a:srgbClr val="080E14"/>
                </a:solidFill>
                <a:highlight>
                  <a:schemeClr val="lt1"/>
                </a:highlight>
              </a:rPr>
              <a:t>In the US, the Pentagon released guidelines last year on the ethical use of AI for military purposes. Among the chief recommendations, </a:t>
            </a:r>
            <a:r>
              <a:rPr lang="ru">
                <a:solidFill>
                  <a:srgbClr val="1174C7"/>
                </a:solidFill>
                <a:highlight>
                  <a:schemeClr val="lt1"/>
                </a:highlight>
                <a:uFill>
                  <a:noFill/>
                </a:uFill>
                <a:hlinkClick r:id="rId6">
                  <a:extLst>
                    <a:ext uri="{A12FA001-AC4F-418D-AE19-62706E023703}">
                      <ahyp:hlinkClr val="tx"/>
                    </a:ext>
                  </a:extLst>
                </a:hlinkClick>
              </a:rPr>
              <a:t>the document also features the need for an "appropriate" level of human judgement</a:t>
            </a:r>
            <a:r>
              <a:rPr lang="ru">
                <a:solidFill>
                  <a:srgbClr val="080E14"/>
                </a:solidFill>
                <a:highlight>
                  <a:schemeClr val="lt1"/>
                </a:highlight>
              </a:rPr>
              <a:t> whenever deploying an autonomous system.</a:t>
            </a:r>
            <a:endParaRPr>
              <a:solidFill>
                <a:srgbClr val="080E14"/>
              </a:solidFill>
              <a:highlight>
                <a:schemeClr val="lt1"/>
              </a:highlight>
            </a:endParaRPr>
          </a:p>
          <a:p>
            <a:pPr indent="0" lvl="0" marL="0" rtl="0" algn="l">
              <a:lnSpc>
                <a:spcPct val="115000"/>
              </a:lnSpc>
              <a:spcBef>
                <a:spcPts val="1600"/>
              </a:spcBef>
              <a:spcAft>
                <a:spcPts val="0"/>
              </a:spcAft>
              <a:buClr>
                <a:schemeClr val="dk1"/>
              </a:buClr>
              <a:buSzPts val="1100"/>
              <a:buFont typeface="Arial"/>
              <a:buNone/>
            </a:pPr>
            <a:r>
              <a:rPr lang="ru">
                <a:solidFill>
                  <a:srgbClr val="080E14"/>
                </a:solidFill>
                <a:highlight>
                  <a:schemeClr val="lt1"/>
                </a:highlight>
              </a:rPr>
              <a:t>having a human overseeing an AI system does not entirely solve the problem – because it doesn't do much to overcome innate human flaws. According to Fry, we place excessive trust in AI systems with consequences that can sometimes be dramatic.</a:t>
            </a:r>
            <a:endParaRPr>
              <a:solidFill>
                <a:srgbClr val="080E14"/>
              </a:solidFill>
              <a:highlight>
                <a:schemeClr val="lt1"/>
              </a:highlight>
            </a:endParaRPr>
          </a:p>
          <a:p>
            <a:pPr indent="0" lvl="0" marL="0" rtl="0" algn="l">
              <a:lnSpc>
                <a:spcPct val="115000"/>
              </a:lnSpc>
              <a:spcBef>
                <a:spcPts val="1600"/>
              </a:spcBef>
              <a:spcAft>
                <a:spcPts val="0"/>
              </a:spcAft>
              <a:buClr>
                <a:schemeClr val="dk1"/>
              </a:buClr>
              <a:buSzPts val="1100"/>
              <a:buFont typeface="Arial"/>
              <a:buNone/>
            </a:pPr>
            <a:r>
              <a:rPr lang="ru">
                <a:solidFill>
                  <a:srgbClr val="080E14"/>
                </a:solidFill>
                <a:highlight>
                  <a:schemeClr val="lt1"/>
                </a:highlight>
              </a:rPr>
              <a:t>The solution, lies in adopting a "human-centric" approach when developing new technologies; in other words, an approach that accounts for human flaws. The mathematician advocated for a "partnership" between humans and machines that could combine the best of both – while also ensuring that there is always space for humans to question the algorithm's results.</a:t>
            </a:r>
            <a:endParaRPr>
              <a:solidFill>
                <a:srgbClr val="080E14"/>
              </a:solidFill>
              <a:highlight>
                <a:schemeClr val="lt1"/>
              </a:highlight>
            </a:endParaRPr>
          </a:p>
          <a:p>
            <a:pPr indent="0" lvl="0" marL="0" rtl="0" algn="l">
              <a:lnSpc>
                <a:spcPct val="115000"/>
              </a:lnSpc>
              <a:spcBef>
                <a:spcPts val="0"/>
              </a:spcBef>
              <a:spcAft>
                <a:spcPts val="0"/>
              </a:spcAft>
              <a:buClr>
                <a:schemeClr val="dk1"/>
              </a:buClr>
              <a:buSzPts val="1100"/>
              <a:buFont typeface="Arial"/>
              <a:buNone/>
            </a:pPr>
            <a:r>
              <a:t/>
            </a:r>
            <a:endParaRPr sz="1350">
              <a:solidFill>
                <a:srgbClr val="080E14"/>
              </a:solidFill>
              <a:highlight>
                <a:srgbClr val="FFFFFF"/>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a88fac0a47_1_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a88fac0a47_1_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63043"/>
              </a:lnSpc>
              <a:spcBef>
                <a:spcPts val="0"/>
              </a:spcBef>
              <a:spcAft>
                <a:spcPts val="0"/>
              </a:spcAft>
              <a:buClr>
                <a:schemeClr val="dk1"/>
              </a:buClr>
              <a:buSzPts val="1100"/>
              <a:buFont typeface="Arial"/>
              <a:buNone/>
            </a:pPr>
            <a:r>
              <a:rPr lang="ru">
                <a:solidFill>
                  <a:srgbClr val="3E3E3E"/>
                </a:solidFill>
              </a:rPr>
              <a:t>I think..</a:t>
            </a:r>
            <a:endParaRPr>
              <a:solidFill>
                <a:srgbClr val="3E3E3E"/>
              </a:solidFill>
            </a:endParaRPr>
          </a:p>
          <a:p>
            <a:pPr indent="0" lvl="0" marL="0" rtl="0" algn="l">
              <a:lnSpc>
                <a:spcPct val="163043"/>
              </a:lnSpc>
              <a:spcBef>
                <a:spcPts val="0"/>
              </a:spcBef>
              <a:spcAft>
                <a:spcPts val="0"/>
              </a:spcAft>
              <a:buClr>
                <a:schemeClr val="dk1"/>
              </a:buClr>
              <a:buSzPts val="1100"/>
              <a:buFont typeface="Arial"/>
              <a:buNone/>
            </a:pPr>
            <a:r>
              <a:rPr lang="ru">
                <a:solidFill>
                  <a:srgbClr val="3E3E3E"/>
                </a:solidFill>
              </a:rPr>
              <a:t>In the future, the interaction between people and machines must be improved.</a:t>
            </a:r>
            <a:endParaRPr>
              <a:solidFill>
                <a:srgbClr val="3E3E3E"/>
              </a:solidFill>
            </a:endParaRPr>
          </a:p>
          <a:p>
            <a:pPr indent="0" lvl="0" marL="0" rtl="0" algn="l">
              <a:lnSpc>
                <a:spcPct val="163043"/>
              </a:lnSpc>
              <a:spcBef>
                <a:spcPts val="0"/>
              </a:spcBef>
              <a:spcAft>
                <a:spcPts val="0"/>
              </a:spcAft>
              <a:buClr>
                <a:schemeClr val="dk1"/>
              </a:buClr>
              <a:buSzPts val="1100"/>
              <a:buFont typeface="Arial"/>
              <a:buNone/>
            </a:pPr>
            <a:r>
              <a:rPr lang="ru">
                <a:solidFill>
                  <a:srgbClr val="3E3E3E"/>
                </a:solidFill>
              </a:rPr>
              <a:t>We must ensure that people are actually able to control the machine and that pilots, mechanics, airlines, manufacturers or supervisory authorities can always make safe decisions when in doubt.</a:t>
            </a:r>
            <a:endParaRPr>
              <a:solidFill>
                <a:srgbClr val="3E3E3E"/>
              </a:solidFill>
            </a:endParaRPr>
          </a:p>
          <a:p>
            <a:pPr indent="0" lvl="0" marL="0" rtl="0" algn="l">
              <a:lnSpc>
                <a:spcPct val="175000"/>
              </a:lnSpc>
              <a:spcBef>
                <a:spcPts val="0"/>
              </a:spcBef>
              <a:spcAft>
                <a:spcPts val="0"/>
              </a:spcAft>
              <a:buClr>
                <a:schemeClr val="dk1"/>
              </a:buClr>
              <a:buSzPts val="1100"/>
              <a:buFont typeface="Arial"/>
              <a:buNone/>
            </a:pPr>
            <a:r>
              <a:rPr lang="ru">
                <a:solidFill>
                  <a:srgbClr val="2D2620"/>
                </a:solidFill>
                <a:highlight>
                  <a:schemeClr val="lt1"/>
                </a:highlight>
              </a:rPr>
              <a:t>One of the issues businesses have with big data is finding ways to make sense of it. With so much information to sort through, discovering how to interpret and apply findings is difficult. </a:t>
            </a:r>
            <a:endParaRPr>
              <a:solidFill>
                <a:srgbClr val="2D2620"/>
              </a:solidFill>
              <a:highlight>
                <a:schemeClr val="lt1"/>
              </a:highlight>
            </a:endParaRPr>
          </a:p>
          <a:p>
            <a:pPr indent="0" lvl="0" marL="0" rtl="0" algn="l">
              <a:lnSpc>
                <a:spcPct val="175000"/>
              </a:lnSpc>
              <a:spcBef>
                <a:spcPts val="1900"/>
              </a:spcBef>
              <a:spcAft>
                <a:spcPts val="0"/>
              </a:spcAft>
              <a:buNone/>
            </a:pPr>
            <a:r>
              <a:rPr lang="ru">
                <a:solidFill>
                  <a:srgbClr val="292929"/>
                </a:solidFill>
                <a:highlight>
                  <a:schemeClr val="lt1"/>
                </a:highlight>
              </a:rPr>
              <a:t> we should shift our mindset and think about ways to work with machines. This is a great opportunity for us to think deeply about what we are good at, what we really want to do, how we can better leverage machines!</a:t>
            </a:r>
            <a:endParaRPr b="1">
              <a:solidFill>
                <a:schemeClr val="dk1"/>
              </a:solidFill>
              <a:highlight>
                <a:schemeClr val="lt1"/>
              </a:highlight>
            </a:endParaRPr>
          </a:p>
          <a:p>
            <a:pPr indent="0" lvl="0" marL="0" rtl="0" algn="l">
              <a:lnSpc>
                <a:spcPct val="175000"/>
              </a:lnSpc>
              <a:spcBef>
                <a:spcPts val="1900"/>
              </a:spcBef>
              <a:spcAft>
                <a:spcPts val="1900"/>
              </a:spcAft>
              <a:buNone/>
            </a:pPr>
            <a:r>
              <a:t/>
            </a:r>
            <a:endParaRPr sz="1150">
              <a:solidFill>
                <a:srgbClr val="3E3E3E"/>
              </a:solidFill>
              <a:latin typeface="Georgia"/>
              <a:ea typeface="Georgia"/>
              <a:cs typeface="Georgia"/>
              <a:sym typeface="Georgia"/>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zdnet.com/article/ai-needs-to-be-controlled-but-lazy-humans-may-not-be-up-to-the-job/" TargetMode="External"/><Relationship Id="rId4" Type="http://schemas.openxmlformats.org/officeDocument/2006/relationships/hyperlink" Target="https://www.wired.co.uk/article/ai-decision-making" TargetMode="External"/><Relationship Id="rId5" Type="http://schemas.openxmlformats.org/officeDocument/2006/relationships/hyperlink" Target="https://readwrite.com/2020/07/31/failure-in-artificial-intelligence/" TargetMode="External"/><Relationship Id="rId6" Type="http://schemas.openxmlformats.org/officeDocument/2006/relationships/hyperlink" Target="https://www.mckinsey.com/business-functions/mckinsey-analytics/our-insights/confronting-the-risks-of-artificial-intelligence#" TargetMode="External"/><Relationship Id="rId7" Type="http://schemas.openxmlformats.org/officeDocument/2006/relationships/hyperlink" Target="https://www.wired.co.uk/article/ai-decision-makin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zdnet.com/article/europe-unveils-its-big-ai-strategy-others-are-abusing-ai-that-mustnt-happen-here/" TargetMode="External"/><Relationship Id="rId4" Type="http://schemas.openxmlformats.org/officeDocument/2006/relationships/hyperlink" Target="https://www.zdnet.com/article/we-are-still-playing-catch-up-with-ai-and-its-a-dangerous-gam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D85C6"/>
        </a:solidFill>
      </p:bgPr>
    </p:bg>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35300"/>
            <a:ext cx="4585800" cy="1872900"/>
          </a:xfrm>
          <a:prstGeom prst="rect">
            <a:avLst/>
          </a:prstGeom>
        </p:spPr>
        <p:txBody>
          <a:bodyPr anchorCtr="0" anchor="ctr" bIns="91425" lIns="91425" spcFirstLastPara="1" rIns="91425" wrap="square" tIns="91425">
            <a:noAutofit/>
          </a:bodyPr>
          <a:lstStyle/>
          <a:p>
            <a:pPr indent="0" lvl="0" marL="0" rtl="0" algn="ctr">
              <a:lnSpc>
                <a:spcPct val="110000"/>
              </a:lnSpc>
              <a:spcBef>
                <a:spcPts val="1800"/>
              </a:spcBef>
              <a:spcAft>
                <a:spcPts val="800"/>
              </a:spcAft>
              <a:buNone/>
            </a:pPr>
            <a:r>
              <a:rPr lang="ru" sz="3250">
                <a:solidFill>
                  <a:srgbClr val="FFFFFF"/>
                </a:solidFill>
                <a:latin typeface="Arial"/>
                <a:ea typeface="Arial"/>
                <a:cs typeface="Arial"/>
                <a:sym typeface="Arial"/>
              </a:rPr>
              <a:t>When should humans overrule AI?</a:t>
            </a:r>
            <a:endParaRPr sz="4600">
              <a:solidFill>
                <a:srgbClr val="FFFFFF"/>
              </a:solidFill>
            </a:endParaRPr>
          </a:p>
        </p:txBody>
      </p:sp>
      <p:sp>
        <p:nvSpPr>
          <p:cNvPr id="278" name="Google Shape;278;p13"/>
          <p:cNvSpPr txBox="1"/>
          <p:nvPr>
            <p:ph idx="1" type="subTitle"/>
          </p:nvPr>
        </p:nvSpPr>
        <p:spPr>
          <a:xfrm>
            <a:off x="824000" y="3508200"/>
            <a:ext cx="4255500" cy="991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ru"/>
              <a:t>Veronika Moroz	</a:t>
            </a:r>
            <a:endParaRPr/>
          </a:p>
          <a:p>
            <a:pPr indent="0" lvl="0" marL="0" rtl="0" algn="just">
              <a:spcBef>
                <a:spcPts val="0"/>
              </a:spcBef>
              <a:spcAft>
                <a:spcPts val="0"/>
              </a:spcAft>
              <a:buNone/>
            </a:pPr>
            <a:r>
              <a:rPr lang="ru"/>
              <a:t>DE5 class</a:t>
            </a:r>
            <a:endParaRPr/>
          </a:p>
          <a:p>
            <a:pPr indent="0" lvl="0" marL="0" rtl="0" algn="just">
              <a:spcBef>
                <a:spcPts val="0"/>
              </a:spcBef>
              <a:spcAft>
                <a:spcPts val="0"/>
              </a:spcAft>
              <a:buNone/>
            </a:pPr>
            <a:r>
              <a:rPr lang="ru"/>
              <a:t>CodeClan</a:t>
            </a:r>
            <a:endParaRPr/>
          </a:p>
          <a:p>
            <a:pPr indent="0" lvl="0" marL="0" rtl="0" algn="just">
              <a:spcBef>
                <a:spcPts val="0"/>
              </a:spcBef>
              <a:spcAft>
                <a:spcPts val="0"/>
              </a:spcAft>
              <a:buNone/>
            </a:pPr>
            <a:r>
              <a:rPr lang="ru"/>
              <a:t>09 Nov 2020</a:t>
            </a:r>
            <a:endParaRPr/>
          </a:p>
          <a:p>
            <a:pPr indent="0" lvl="0" marL="0" rtl="0" algn="just">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2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2"/>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40" name="Google Shape;340;p22"/>
          <p:cNvPicPr preferRelativeResize="0"/>
          <p:nvPr/>
        </p:nvPicPr>
        <p:blipFill>
          <a:blip r:embed="rId3">
            <a:alphaModFix/>
          </a:blip>
          <a:stretch>
            <a:fillRect/>
          </a:stretch>
        </p:blipFill>
        <p:spPr>
          <a:xfrm>
            <a:off x="2112025" y="159423"/>
            <a:ext cx="5414050" cy="482465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2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References</a:t>
            </a:r>
            <a:endParaRPr/>
          </a:p>
        </p:txBody>
      </p:sp>
      <p:sp>
        <p:nvSpPr>
          <p:cNvPr id="346" name="Google Shape;346;p23"/>
          <p:cNvSpPr txBox="1"/>
          <p:nvPr>
            <p:ph idx="1" type="body"/>
          </p:nvPr>
        </p:nvSpPr>
        <p:spPr>
          <a:xfrm>
            <a:off x="1303800" y="1414175"/>
            <a:ext cx="7030500" cy="32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u="sng">
                <a:solidFill>
                  <a:schemeClr val="hlink"/>
                </a:solidFill>
                <a:hlinkClick r:id="rId3"/>
              </a:rPr>
              <a:t>https://www.zdnet.com/article/ai-needs-to-be-controlled-but-lazy-humans-may-not-be-up-to-the-job/</a:t>
            </a:r>
            <a:endParaRPr/>
          </a:p>
          <a:p>
            <a:pPr indent="0" lvl="0" marL="0" rtl="0" algn="l">
              <a:spcBef>
                <a:spcPts val="1600"/>
              </a:spcBef>
              <a:spcAft>
                <a:spcPts val="0"/>
              </a:spcAft>
              <a:buNone/>
            </a:pPr>
            <a:r>
              <a:rPr lang="ru" u="sng">
                <a:solidFill>
                  <a:schemeClr val="hlink"/>
                </a:solidFill>
                <a:hlinkClick r:id="rId4"/>
              </a:rPr>
              <a:t>https://www.wired.co.uk/article/ai-decision-making</a:t>
            </a:r>
            <a:endParaRPr/>
          </a:p>
          <a:p>
            <a:pPr indent="0" lvl="0" marL="0" rtl="0" algn="l">
              <a:spcBef>
                <a:spcPts val="1600"/>
              </a:spcBef>
              <a:spcAft>
                <a:spcPts val="0"/>
              </a:spcAft>
              <a:buNone/>
            </a:pPr>
            <a:r>
              <a:rPr lang="ru" u="sng">
                <a:solidFill>
                  <a:schemeClr val="hlink"/>
                </a:solidFill>
                <a:hlinkClick r:id="rId5"/>
              </a:rPr>
              <a:t>https://readwrite.com/2020/07/31/failure-in-artificial-intelligence/</a:t>
            </a:r>
            <a:endParaRPr/>
          </a:p>
          <a:p>
            <a:pPr indent="0" lvl="0" marL="0" rtl="0" algn="l">
              <a:spcBef>
                <a:spcPts val="1600"/>
              </a:spcBef>
              <a:spcAft>
                <a:spcPts val="0"/>
              </a:spcAft>
              <a:buNone/>
            </a:pPr>
            <a:r>
              <a:rPr lang="ru" u="sng">
                <a:solidFill>
                  <a:schemeClr val="hlink"/>
                </a:solidFill>
                <a:hlinkClick r:id="rId6"/>
              </a:rPr>
              <a:t>https://www.mckinsey.com/business-functions/mckinsey-analytics/our-insights/confronting-the-risks-of-artificial-intelligence#</a:t>
            </a:r>
            <a:endParaRPr/>
          </a:p>
          <a:p>
            <a:pPr indent="0" lvl="0" marL="0" rtl="0" algn="l">
              <a:spcBef>
                <a:spcPts val="1600"/>
              </a:spcBef>
              <a:spcAft>
                <a:spcPts val="0"/>
              </a:spcAft>
              <a:buNone/>
            </a:pPr>
            <a:r>
              <a:rPr lang="ru" u="sng">
                <a:solidFill>
                  <a:schemeClr val="hlink"/>
                </a:solidFill>
                <a:hlinkClick r:id="rId7"/>
              </a:rPr>
              <a:t>https://www.wired.co.uk/article/ai-decision-making</a:t>
            </a:r>
            <a:endParaRPr/>
          </a:p>
          <a:p>
            <a:pPr indent="0" lvl="0" marL="0" rtl="0" algn="l">
              <a:spcBef>
                <a:spcPts val="1600"/>
              </a:spcBef>
              <a:spcAft>
                <a:spcPts val="1600"/>
              </a:spcAft>
              <a:buNone/>
            </a:pPr>
            <a:r>
              <a:rPr lang="ru"/>
              <a:t>https://www.dw.com/en/boeing-crash-can-machines-make-better-decisions-than-people/a-47920904</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24"/>
          <p:cNvSpPr txBox="1"/>
          <p:nvPr>
            <p:ph type="title"/>
          </p:nvPr>
        </p:nvSpPr>
        <p:spPr>
          <a:xfrm>
            <a:off x="1370800" y="1852025"/>
            <a:ext cx="7030500" cy="99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a:t>Thank you!</a:t>
            </a:r>
            <a:endParaRPr/>
          </a:p>
          <a:p>
            <a:pPr indent="0" lvl="0" marL="0" rtl="0" algn="ctr">
              <a:spcBef>
                <a:spcPts val="0"/>
              </a:spcBef>
              <a:spcAft>
                <a:spcPts val="0"/>
              </a:spcAft>
              <a:buNone/>
            </a:pPr>
            <a:r>
              <a:t/>
            </a:r>
            <a:endParaRPr/>
          </a:p>
          <a:p>
            <a:pPr indent="0" lvl="0" marL="0" rtl="0" algn="ctr">
              <a:spcBef>
                <a:spcPts val="0"/>
              </a:spcBef>
              <a:spcAft>
                <a:spcPts val="0"/>
              </a:spcAft>
              <a:buNone/>
            </a:pPr>
            <a:r>
              <a:rPr lang="ru"/>
              <a:t>Any Questions?</a:t>
            </a:r>
            <a:endParaRPr sz="3200"/>
          </a:p>
        </p:txBody>
      </p:sp>
      <p:sp>
        <p:nvSpPr>
          <p:cNvPr id="352" name="Google Shape;352;p24"/>
          <p:cNvSpPr txBox="1"/>
          <p:nvPr>
            <p:ph idx="1" type="body"/>
          </p:nvPr>
        </p:nvSpPr>
        <p:spPr>
          <a:xfrm>
            <a:off x="1056750" y="1852025"/>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Overview </a:t>
            </a:r>
            <a:endParaRPr/>
          </a:p>
        </p:txBody>
      </p:sp>
      <p:sp>
        <p:nvSpPr>
          <p:cNvPr id="284" name="Google Shape;284;p14"/>
          <p:cNvSpPr txBox="1"/>
          <p:nvPr>
            <p:ph idx="1" type="body"/>
          </p:nvPr>
        </p:nvSpPr>
        <p:spPr>
          <a:xfrm>
            <a:off x="1266800" y="1538600"/>
            <a:ext cx="7030500" cy="25416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ru" sz="1700"/>
              <a:t>Cases </a:t>
            </a:r>
            <a:endParaRPr sz="1700"/>
          </a:p>
          <a:p>
            <a:pPr indent="-336550" lvl="0" marL="457200" rtl="0" algn="l">
              <a:spcBef>
                <a:spcPts val="0"/>
              </a:spcBef>
              <a:spcAft>
                <a:spcPts val="0"/>
              </a:spcAft>
              <a:buSzPts val="1700"/>
              <a:buChar char="●"/>
            </a:pPr>
            <a:r>
              <a:rPr lang="ru" sz="1700"/>
              <a:t>Summary </a:t>
            </a:r>
            <a:endParaRPr sz="1700"/>
          </a:p>
          <a:p>
            <a:pPr indent="-336550" lvl="0" marL="457200" rtl="0" algn="l">
              <a:spcBef>
                <a:spcPts val="0"/>
              </a:spcBef>
              <a:spcAft>
                <a:spcPts val="0"/>
              </a:spcAft>
              <a:buSzPts val="1700"/>
              <a:buChar char="●"/>
            </a:pPr>
            <a:r>
              <a:rPr lang="ru" sz="1700"/>
              <a:t>Challenges </a:t>
            </a:r>
            <a:endParaRPr sz="1700"/>
          </a:p>
          <a:p>
            <a:pPr indent="-336550" lvl="0" marL="457200" rtl="0" algn="l">
              <a:spcBef>
                <a:spcPts val="0"/>
              </a:spcBef>
              <a:spcAft>
                <a:spcPts val="0"/>
              </a:spcAft>
              <a:buSzPts val="1700"/>
              <a:buChar char="●"/>
            </a:pPr>
            <a:r>
              <a:rPr lang="ru" sz="1700"/>
              <a:t>Possible solutions</a:t>
            </a:r>
            <a:endParaRPr sz="1700"/>
          </a:p>
          <a:p>
            <a:pPr indent="-336550" lvl="0" marL="457200" rtl="0" algn="l">
              <a:spcBef>
                <a:spcPts val="0"/>
              </a:spcBef>
              <a:spcAft>
                <a:spcPts val="0"/>
              </a:spcAft>
              <a:buSzPts val="1700"/>
              <a:buChar char="●"/>
            </a:pPr>
            <a:r>
              <a:rPr lang="ru" sz="1700"/>
              <a:t>Conclusion </a:t>
            </a:r>
            <a:endParaRPr sz="1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Cases</a:t>
            </a:r>
            <a:endParaRPr/>
          </a:p>
        </p:txBody>
      </p:sp>
      <p:sp>
        <p:nvSpPr>
          <p:cNvPr id="290" name="Google Shape;290;p15"/>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91" name="Google Shape;291;p15"/>
          <p:cNvPicPr preferRelativeResize="0"/>
          <p:nvPr/>
        </p:nvPicPr>
        <p:blipFill>
          <a:blip r:embed="rId3">
            <a:alphaModFix/>
          </a:blip>
          <a:stretch>
            <a:fillRect/>
          </a:stretch>
        </p:blipFill>
        <p:spPr>
          <a:xfrm>
            <a:off x="1198950" y="202223"/>
            <a:ext cx="4381775" cy="4329426"/>
          </a:xfrm>
          <a:prstGeom prst="rect">
            <a:avLst/>
          </a:prstGeom>
          <a:noFill/>
          <a:ln>
            <a:noFill/>
          </a:ln>
        </p:spPr>
      </p:pic>
      <p:pic>
        <p:nvPicPr>
          <p:cNvPr id="292" name="Google Shape;292;p15"/>
          <p:cNvPicPr preferRelativeResize="0"/>
          <p:nvPr/>
        </p:nvPicPr>
        <p:blipFill>
          <a:blip r:embed="rId4">
            <a:alphaModFix/>
          </a:blip>
          <a:stretch>
            <a:fillRect/>
          </a:stretch>
        </p:blipFill>
        <p:spPr>
          <a:xfrm>
            <a:off x="1233125" y="236825"/>
            <a:ext cx="4583825" cy="4544050"/>
          </a:xfrm>
          <a:prstGeom prst="rect">
            <a:avLst/>
          </a:prstGeom>
          <a:noFill/>
          <a:ln>
            <a:noFill/>
          </a:ln>
        </p:spPr>
      </p:pic>
      <p:pic>
        <p:nvPicPr>
          <p:cNvPr id="293" name="Google Shape;293;p15"/>
          <p:cNvPicPr preferRelativeResize="0"/>
          <p:nvPr/>
        </p:nvPicPr>
        <p:blipFill>
          <a:blip r:embed="rId5">
            <a:alphaModFix/>
          </a:blip>
          <a:stretch>
            <a:fillRect/>
          </a:stretch>
        </p:blipFill>
        <p:spPr>
          <a:xfrm>
            <a:off x="1233125" y="236825"/>
            <a:ext cx="4678975" cy="47340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6"/>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00" name="Google Shape;300;p16"/>
          <p:cNvPicPr preferRelativeResize="0"/>
          <p:nvPr/>
        </p:nvPicPr>
        <p:blipFill>
          <a:blip r:embed="rId3">
            <a:alphaModFix/>
          </a:blip>
          <a:stretch>
            <a:fillRect/>
          </a:stretch>
        </p:blipFill>
        <p:spPr>
          <a:xfrm>
            <a:off x="5763075" y="0"/>
            <a:ext cx="3380925" cy="5143500"/>
          </a:xfrm>
          <a:prstGeom prst="rect">
            <a:avLst/>
          </a:prstGeom>
          <a:noFill/>
          <a:ln>
            <a:noFill/>
          </a:ln>
        </p:spPr>
      </p:pic>
      <p:pic>
        <p:nvPicPr>
          <p:cNvPr id="301" name="Google Shape;301;p16"/>
          <p:cNvPicPr preferRelativeResize="0"/>
          <p:nvPr/>
        </p:nvPicPr>
        <p:blipFill>
          <a:blip r:embed="rId4">
            <a:alphaModFix/>
          </a:blip>
          <a:stretch>
            <a:fillRect/>
          </a:stretch>
        </p:blipFill>
        <p:spPr>
          <a:xfrm>
            <a:off x="0" y="0"/>
            <a:ext cx="4667250" cy="4403601"/>
          </a:xfrm>
          <a:prstGeom prst="rect">
            <a:avLst/>
          </a:prstGeom>
          <a:noFill/>
          <a:ln>
            <a:noFill/>
          </a:ln>
        </p:spPr>
      </p:pic>
      <p:pic>
        <p:nvPicPr>
          <p:cNvPr id="302" name="Google Shape;302;p16"/>
          <p:cNvPicPr preferRelativeResize="0"/>
          <p:nvPr/>
        </p:nvPicPr>
        <p:blipFill>
          <a:blip r:embed="rId5">
            <a:alphaModFix/>
          </a:blip>
          <a:stretch>
            <a:fillRect/>
          </a:stretch>
        </p:blipFill>
        <p:spPr>
          <a:xfrm>
            <a:off x="0" y="-1"/>
            <a:ext cx="4890851" cy="45720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17"/>
          <p:cNvSpPr txBox="1"/>
          <p:nvPr>
            <p:ph type="title"/>
          </p:nvPr>
        </p:nvSpPr>
        <p:spPr>
          <a:xfrm>
            <a:off x="1271575" y="173600"/>
            <a:ext cx="3641400" cy="1812300"/>
          </a:xfrm>
          <a:prstGeom prst="rect">
            <a:avLst/>
          </a:prstGeom>
        </p:spPr>
        <p:txBody>
          <a:bodyPr anchorCtr="0" anchor="t" bIns="91425" lIns="91425" spcFirstLastPara="1" rIns="91425" wrap="square" tIns="91425">
            <a:noAutofit/>
          </a:bodyPr>
          <a:lstStyle/>
          <a:p>
            <a:pPr indent="0" lvl="0" marL="0" rtl="0" algn="l">
              <a:lnSpc>
                <a:spcPct val="140000"/>
              </a:lnSpc>
              <a:spcBef>
                <a:spcPts val="1800"/>
              </a:spcBef>
              <a:spcAft>
                <a:spcPts val="0"/>
              </a:spcAft>
              <a:buNone/>
            </a:pPr>
            <a:r>
              <a:rPr lang="ru" sz="1700">
                <a:solidFill>
                  <a:srgbClr val="555555"/>
                </a:solidFill>
                <a:latin typeface="Arial"/>
                <a:ea typeface="Arial"/>
                <a:cs typeface="Arial"/>
                <a:sym typeface="Arial"/>
              </a:rPr>
              <a:t>IBM’s “Watson for Oncology” Cancelled After $62 million and Unsafe Treatment Recommendations</a:t>
            </a:r>
            <a:endParaRPr sz="1700">
              <a:solidFill>
                <a:srgbClr val="555555"/>
              </a:solidFill>
              <a:latin typeface="Arial"/>
              <a:ea typeface="Arial"/>
              <a:cs typeface="Arial"/>
              <a:sym typeface="Arial"/>
            </a:endParaRPr>
          </a:p>
          <a:p>
            <a:pPr indent="0" lvl="0" marL="0" rtl="0" algn="l">
              <a:spcBef>
                <a:spcPts val="400"/>
              </a:spcBef>
              <a:spcAft>
                <a:spcPts val="0"/>
              </a:spcAft>
              <a:buNone/>
            </a:pPr>
            <a:r>
              <a:t/>
            </a:r>
            <a:endParaRPr/>
          </a:p>
        </p:txBody>
      </p:sp>
      <p:sp>
        <p:nvSpPr>
          <p:cNvPr id="308" name="Google Shape;308;p17"/>
          <p:cNvSpPr txBox="1"/>
          <p:nvPr>
            <p:ph idx="1" type="body"/>
          </p:nvPr>
        </p:nvSpPr>
        <p:spPr>
          <a:xfrm>
            <a:off x="55725" y="2402950"/>
            <a:ext cx="4919100" cy="25416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1000"/>
              </a:spcBef>
              <a:spcAft>
                <a:spcPts val="0"/>
              </a:spcAft>
              <a:buClr>
                <a:srgbClr val="555555"/>
              </a:buClr>
              <a:buSzPts val="1200"/>
              <a:buFont typeface="Arial"/>
              <a:buChar char="●"/>
            </a:pPr>
            <a:r>
              <a:rPr lang="ru" sz="1200">
                <a:solidFill>
                  <a:srgbClr val="555555"/>
                </a:solidFill>
                <a:latin typeface="Arial"/>
                <a:ea typeface="Arial"/>
                <a:cs typeface="Arial"/>
                <a:sym typeface="Arial"/>
              </a:rPr>
              <a:t>In 2013, IBM partnered with The University of Texas to develop a new “Oncology Expert Advisor”.</a:t>
            </a:r>
            <a:endParaRPr sz="1200">
              <a:solidFill>
                <a:srgbClr val="555555"/>
              </a:solidFill>
              <a:latin typeface="Arial"/>
              <a:ea typeface="Arial"/>
              <a:cs typeface="Arial"/>
              <a:sym typeface="Arial"/>
            </a:endParaRPr>
          </a:p>
          <a:p>
            <a:pPr indent="-304800" lvl="0" marL="457200" rtl="0" algn="l">
              <a:lnSpc>
                <a:spcPct val="150000"/>
              </a:lnSpc>
              <a:spcBef>
                <a:spcPts val="1500"/>
              </a:spcBef>
              <a:spcAft>
                <a:spcPts val="0"/>
              </a:spcAft>
              <a:buClr>
                <a:srgbClr val="555555"/>
              </a:buClr>
              <a:buSzPts val="1200"/>
              <a:buFont typeface="Arial"/>
              <a:buChar char="●"/>
            </a:pPr>
            <a:r>
              <a:rPr lang="ru" sz="1200">
                <a:solidFill>
                  <a:srgbClr val="555555"/>
                </a:solidFill>
                <a:latin typeface="Arial"/>
                <a:ea typeface="Arial"/>
                <a:cs typeface="Arial"/>
                <a:sym typeface="Arial"/>
              </a:rPr>
              <a:t>In July 2018, it was found that IBM’s Watson was making erroneous and dangerous cancer treatment advice.</a:t>
            </a:r>
            <a:endParaRPr sz="1200">
              <a:solidFill>
                <a:srgbClr val="555555"/>
              </a:solidFill>
              <a:latin typeface="Arial"/>
              <a:ea typeface="Arial"/>
              <a:cs typeface="Arial"/>
              <a:sym typeface="Arial"/>
            </a:endParaRPr>
          </a:p>
          <a:p>
            <a:pPr indent="-304800" lvl="0" marL="457200" rtl="0" algn="l">
              <a:lnSpc>
                <a:spcPct val="150000"/>
              </a:lnSpc>
              <a:spcBef>
                <a:spcPts val="1000"/>
              </a:spcBef>
              <a:spcAft>
                <a:spcPts val="0"/>
              </a:spcAft>
              <a:buClr>
                <a:srgbClr val="555555"/>
              </a:buClr>
              <a:buSzPts val="1200"/>
              <a:buFont typeface="Arial"/>
              <a:buChar char="●"/>
            </a:pPr>
            <a:r>
              <a:rPr lang="ru" sz="1200">
                <a:solidFill>
                  <a:srgbClr val="555555"/>
                </a:solidFill>
                <a:latin typeface="Arial"/>
                <a:ea typeface="Arial"/>
                <a:cs typeface="Arial"/>
                <a:sym typeface="Arial"/>
              </a:rPr>
              <a:t>Case where Watson suggested that doctors give a cancer patient with severe bleeding a drug that could worsen the bleeding.</a:t>
            </a:r>
            <a:endParaRPr sz="1200">
              <a:solidFill>
                <a:srgbClr val="555555"/>
              </a:solidFill>
              <a:latin typeface="Arial"/>
              <a:ea typeface="Arial"/>
              <a:cs typeface="Arial"/>
              <a:sym typeface="Arial"/>
            </a:endParaRPr>
          </a:p>
          <a:p>
            <a:pPr indent="0" lvl="0" marL="457200" rtl="0" algn="l">
              <a:lnSpc>
                <a:spcPct val="160000"/>
              </a:lnSpc>
              <a:spcBef>
                <a:spcPts val="1500"/>
              </a:spcBef>
              <a:spcAft>
                <a:spcPts val="1500"/>
              </a:spcAft>
              <a:buNone/>
            </a:pPr>
            <a:r>
              <a:t/>
            </a:r>
            <a:endParaRPr sz="1200">
              <a:solidFill>
                <a:srgbClr val="555555"/>
              </a:solidFill>
              <a:latin typeface="Arial"/>
              <a:ea typeface="Arial"/>
              <a:cs typeface="Arial"/>
              <a:sym typeface="Arial"/>
            </a:endParaRPr>
          </a:p>
        </p:txBody>
      </p:sp>
      <p:pic>
        <p:nvPicPr>
          <p:cNvPr id="309" name="Google Shape;309;p17"/>
          <p:cNvPicPr preferRelativeResize="0"/>
          <p:nvPr/>
        </p:nvPicPr>
        <p:blipFill>
          <a:blip r:embed="rId3">
            <a:alphaModFix/>
          </a:blip>
          <a:stretch>
            <a:fillRect/>
          </a:stretch>
        </p:blipFill>
        <p:spPr>
          <a:xfrm>
            <a:off x="4974825" y="129675"/>
            <a:ext cx="4169175" cy="49190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30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309"/>
                                        </p:tgtEl>
                                        <p:attrNameLst>
                                          <p:attrName>ppt_x</p:attrName>
                                        </p:attrNameLst>
                                      </p:cBhvr>
                                      <p:tavLst>
                                        <p:tav fmla="" tm="0">
                                          <p:val>
                                            <p:strVal val="#ppt_x"/>
                                          </p:val>
                                        </p:tav>
                                        <p:tav fmla="" tm="100000">
                                          <p:val>
                                            <p:strVal val="#ppt_x+1"/>
                                          </p:val>
                                        </p:tav>
                                      </p:tavLst>
                                    </p:anim>
                                    <p:set>
                                      <p:cBhvr>
                                        <p:cTn dur="1" fill="hold">
                                          <p:stCondLst>
                                            <p:cond delay="1000"/>
                                          </p:stCondLst>
                                        </p:cTn>
                                        <p:tgtEl>
                                          <p:spTgt spid="30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8">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1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In summary</a:t>
            </a:r>
            <a:endParaRPr/>
          </a:p>
        </p:txBody>
      </p:sp>
      <p:sp>
        <p:nvSpPr>
          <p:cNvPr id="315" name="Google Shape;315;p18"/>
          <p:cNvSpPr txBox="1"/>
          <p:nvPr>
            <p:ph idx="1" type="body"/>
          </p:nvPr>
        </p:nvSpPr>
        <p:spPr>
          <a:xfrm>
            <a:off x="1303800" y="1718100"/>
            <a:ext cx="7030500" cy="28134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Font typeface="Arial"/>
              <a:buChar char="●"/>
            </a:pPr>
            <a:r>
              <a:rPr lang="ru" sz="1500">
                <a:latin typeface="Arial"/>
                <a:ea typeface="Arial"/>
                <a:cs typeface="Arial"/>
                <a:sym typeface="Arial"/>
              </a:rPr>
              <a:t>AI is perfect but still has its own issues.</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ru" sz="1500">
                <a:latin typeface="Arial"/>
                <a:ea typeface="Arial"/>
                <a:cs typeface="Arial"/>
                <a:sym typeface="Arial"/>
              </a:rPr>
              <a:t>People lost oversight.</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ru" sz="1500">
                <a:latin typeface="Arial"/>
                <a:ea typeface="Arial"/>
                <a:cs typeface="Arial"/>
                <a:sym typeface="Arial"/>
              </a:rPr>
              <a:t>Nowadays, people's growing dependence on algorithms.</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ru" sz="1500">
                <a:latin typeface="Arial"/>
                <a:ea typeface="Arial"/>
                <a:cs typeface="Arial"/>
                <a:sym typeface="Arial"/>
              </a:rPr>
              <a:t>AI is the instrument and has its limits.</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ru" sz="1500">
                <a:latin typeface="Arial"/>
                <a:ea typeface="Arial"/>
                <a:cs typeface="Arial"/>
                <a:sym typeface="Arial"/>
              </a:rPr>
              <a:t>People tend to rely on others if responsibility is too heavy for us.</a:t>
            </a:r>
            <a:endParaRPr sz="1500">
              <a:solidFill>
                <a:srgbClr val="333333"/>
              </a:solidFill>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ru" sz="1500">
                <a:solidFill>
                  <a:srgbClr val="333333"/>
                </a:solidFill>
                <a:latin typeface="Arial"/>
                <a:ea typeface="Arial"/>
                <a:cs typeface="Arial"/>
                <a:sym typeface="Arial"/>
              </a:rPr>
              <a:t>While we can delegate decision making to machines, we can't delegate responsibility</a:t>
            </a:r>
            <a:endParaRPr sz="1500">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5">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5">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Challenges</a:t>
            </a:r>
            <a:endParaRPr/>
          </a:p>
        </p:txBody>
      </p:sp>
      <p:sp>
        <p:nvSpPr>
          <p:cNvPr id="321" name="Google Shape;321;p19"/>
          <p:cNvSpPr txBox="1"/>
          <p:nvPr>
            <p:ph idx="1" type="body"/>
          </p:nvPr>
        </p:nvSpPr>
        <p:spPr>
          <a:xfrm>
            <a:off x="1303800" y="1729100"/>
            <a:ext cx="7030500" cy="2541600"/>
          </a:xfrm>
          <a:prstGeom prst="rect">
            <a:avLst/>
          </a:prstGeom>
        </p:spPr>
        <p:txBody>
          <a:bodyPr anchorCtr="0" anchor="t" bIns="91425" lIns="91425" spcFirstLastPara="1" rIns="91425" wrap="square" tIns="91425">
            <a:noAutofit/>
          </a:bodyPr>
          <a:lstStyle/>
          <a:p>
            <a:pPr indent="-339725" lvl="0" marL="457200" rtl="0" algn="l">
              <a:lnSpc>
                <a:spcPct val="150000"/>
              </a:lnSpc>
              <a:spcBef>
                <a:spcPts val="0"/>
              </a:spcBef>
              <a:spcAft>
                <a:spcPts val="0"/>
              </a:spcAft>
              <a:buClr>
                <a:srgbClr val="333333"/>
              </a:buClr>
              <a:buSzPts val="1750"/>
              <a:buFont typeface="Arial"/>
              <a:buChar char="●"/>
            </a:pPr>
            <a:r>
              <a:rPr lang="ru" sz="1750">
                <a:solidFill>
                  <a:srgbClr val="333333"/>
                </a:solidFill>
                <a:latin typeface="Arial"/>
                <a:ea typeface="Arial"/>
                <a:cs typeface="Arial"/>
                <a:sym typeface="Arial"/>
              </a:rPr>
              <a:t>H</a:t>
            </a:r>
            <a:r>
              <a:rPr lang="ru" sz="1750">
                <a:solidFill>
                  <a:srgbClr val="333333"/>
                </a:solidFill>
                <a:latin typeface="Arial"/>
                <a:ea typeface="Arial"/>
                <a:cs typeface="Arial"/>
                <a:sym typeface="Arial"/>
              </a:rPr>
              <a:t>ow to build an understanding of personal limitations into code?</a:t>
            </a:r>
            <a:endParaRPr sz="1750">
              <a:solidFill>
                <a:srgbClr val="333333"/>
              </a:solidFill>
              <a:latin typeface="Arial"/>
              <a:ea typeface="Arial"/>
              <a:cs typeface="Arial"/>
              <a:sym typeface="Arial"/>
            </a:endParaRPr>
          </a:p>
          <a:p>
            <a:pPr indent="-339725" lvl="0" marL="457200" rtl="0" algn="l">
              <a:lnSpc>
                <a:spcPct val="150000"/>
              </a:lnSpc>
              <a:spcBef>
                <a:spcPts val="0"/>
              </a:spcBef>
              <a:spcAft>
                <a:spcPts val="0"/>
              </a:spcAft>
              <a:buClr>
                <a:srgbClr val="333333"/>
              </a:buClr>
              <a:buSzPts val="1750"/>
              <a:buFont typeface="Arial"/>
              <a:buChar char="●"/>
            </a:pPr>
            <a:r>
              <a:rPr lang="ru" sz="1750">
                <a:solidFill>
                  <a:srgbClr val="333333"/>
                </a:solidFill>
                <a:latin typeface="Arial"/>
                <a:ea typeface="Arial"/>
                <a:cs typeface="Arial"/>
                <a:sym typeface="Arial"/>
              </a:rPr>
              <a:t>Whose final decision? Machine or human?</a:t>
            </a:r>
            <a:endParaRPr sz="1750">
              <a:solidFill>
                <a:srgbClr val="333333"/>
              </a:solidFill>
              <a:latin typeface="Arial"/>
              <a:ea typeface="Arial"/>
              <a:cs typeface="Arial"/>
              <a:sym typeface="Arial"/>
            </a:endParaRPr>
          </a:p>
          <a:p>
            <a:pPr indent="-339725" lvl="0" marL="457200" rtl="0" algn="l">
              <a:lnSpc>
                <a:spcPct val="150000"/>
              </a:lnSpc>
              <a:spcBef>
                <a:spcPts val="0"/>
              </a:spcBef>
              <a:spcAft>
                <a:spcPts val="0"/>
              </a:spcAft>
              <a:buClr>
                <a:srgbClr val="333333"/>
              </a:buClr>
              <a:buSzPts val="1750"/>
              <a:buFont typeface="Arial"/>
              <a:buChar char="●"/>
            </a:pPr>
            <a:r>
              <a:rPr lang="ru" sz="1750">
                <a:solidFill>
                  <a:srgbClr val="333333"/>
                </a:solidFill>
                <a:latin typeface="Arial"/>
                <a:ea typeface="Arial"/>
                <a:cs typeface="Arial"/>
                <a:sym typeface="Arial"/>
              </a:rPr>
              <a:t>Fully understand the systems.</a:t>
            </a:r>
            <a:endParaRPr sz="1750">
              <a:solidFill>
                <a:srgbClr val="333333"/>
              </a:solidFill>
              <a:latin typeface="Arial"/>
              <a:ea typeface="Arial"/>
              <a:cs typeface="Arial"/>
              <a:sym typeface="Arial"/>
            </a:endParaRPr>
          </a:p>
          <a:p>
            <a:pPr indent="-339725" lvl="0" marL="457200" rtl="0" algn="l">
              <a:lnSpc>
                <a:spcPct val="150000"/>
              </a:lnSpc>
              <a:spcBef>
                <a:spcPts val="0"/>
              </a:spcBef>
              <a:spcAft>
                <a:spcPts val="0"/>
              </a:spcAft>
              <a:buClr>
                <a:srgbClr val="333333"/>
              </a:buClr>
              <a:buSzPts val="1750"/>
              <a:buFont typeface="Arial"/>
              <a:buChar char="●"/>
            </a:pPr>
            <a:r>
              <a:rPr lang="ru" sz="1750">
                <a:solidFill>
                  <a:srgbClr val="333333"/>
                </a:solidFill>
                <a:latin typeface="Arial"/>
                <a:ea typeface="Arial"/>
                <a:cs typeface="Arial"/>
                <a:sym typeface="Arial"/>
              </a:rPr>
              <a:t>Working in tandem with machine.</a:t>
            </a:r>
            <a:endParaRPr sz="1750">
              <a:solidFill>
                <a:srgbClr val="333333"/>
              </a:solidFill>
              <a:latin typeface="Arial"/>
              <a:ea typeface="Arial"/>
              <a:cs typeface="Arial"/>
              <a:sym typeface="Arial"/>
            </a:endParaRPr>
          </a:p>
          <a:p>
            <a:pPr indent="-358775" lvl="0" marL="457200" rtl="0" algn="l">
              <a:lnSpc>
                <a:spcPct val="150000"/>
              </a:lnSpc>
              <a:spcBef>
                <a:spcPts val="0"/>
              </a:spcBef>
              <a:spcAft>
                <a:spcPts val="0"/>
              </a:spcAft>
              <a:buClr>
                <a:srgbClr val="333333"/>
              </a:buClr>
              <a:buSzPts val="2050"/>
              <a:buFont typeface="Arial"/>
              <a:buChar char="●"/>
            </a:pPr>
            <a:r>
              <a:rPr lang="ru" sz="1750">
                <a:solidFill>
                  <a:srgbClr val="000000"/>
                </a:solidFill>
                <a:latin typeface="Arial"/>
                <a:ea typeface="Arial"/>
                <a:cs typeface="Arial"/>
                <a:sym typeface="Arial"/>
              </a:rPr>
              <a:t>What happens if incompetent AI is paired with an equally incompetent human?</a:t>
            </a:r>
            <a:endParaRPr sz="2050">
              <a:solidFill>
                <a:srgbClr val="333333"/>
              </a:solidFill>
              <a:latin typeface="Arial"/>
              <a:ea typeface="Arial"/>
              <a:cs typeface="Arial"/>
              <a:sym typeface="Arial"/>
            </a:endParaRPr>
          </a:p>
          <a:p>
            <a:pPr indent="0" lvl="0" marL="0" rtl="0" algn="l">
              <a:spcBef>
                <a:spcPts val="0"/>
              </a:spcBef>
              <a:spcAft>
                <a:spcPts val="0"/>
              </a:spcAft>
              <a:buNone/>
            </a:pPr>
            <a:r>
              <a:t/>
            </a:r>
            <a:endParaRPr sz="1450">
              <a:solidFill>
                <a:srgbClr val="333333"/>
              </a:solidFill>
              <a:latin typeface="Times New Roman"/>
              <a:ea typeface="Times New Roman"/>
              <a:cs typeface="Times New Roman"/>
              <a:sym typeface="Times New Roman"/>
            </a:endParaRPr>
          </a:p>
          <a:p>
            <a:pPr indent="0" lvl="0" marL="0" rtl="0" algn="l">
              <a:spcBef>
                <a:spcPts val="0"/>
              </a:spcBef>
              <a:spcAft>
                <a:spcPts val="0"/>
              </a:spcAft>
              <a:buNone/>
            </a:pPr>
            <a:r>
              <a:t/>
            </a:r>
            <a:endParaRPr sz="1450">
              <a:solidFill>
                <a:srgbClr val="333333"/>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1">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Potential solutions</a:t>
            </a:r>
            <a:endParaRPr/>
          </a:p>
        </p:txBody>
      </p:sp>
      <p:sp>
        <p:nvSpPr>
          <p:cNvPr id="327" name="Google Shape;327;p20"/>
          <p:cNvSpPr txBox="1"/>
          <p:nvPr>
            <p:ph idx="1" type="body"/>
          </p:nvPr>
        </p:nvSpPr>
        <p:spPr>
          <a:xfrm>
            <a:off x="1303800" y="1489825"/>
            <a:ext cx="7030500" cy="25416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Clr>
                <a:srgbClr val="000000"/>
              </a:buClr>
              <a:buSzPts val="1700"/>
              <a:buFont typeface="Arial"/>
              <a:buChar char="●"/>
            </a:pPr>
            <a:r>
              <a:rPr lang="ru" sz="1700">
                <a:solidFill>
                  <a:srgbClr val="000000"/>
                </a:solidFill>
                <a:latin typeface="Arial"/>
                <a:ea typeface="Arial"/>
                <a:cs typeface="Arial"/>
                <a:sym typeface="Arial"/>
              </a:rPr>
              <a:t>Regulatory oversight by g</a:t>
            </a:r>
            <a:r>
              <a:rPr lang="ru" sz="1700">
                <a:solidFill>
                  <a:srgbClr val="000000"/>
                </a:solidFill>
                <a:latin typeface="Arial"/>
                <a:ea typeface="Arial"/>
                <a:cs typeface="Arial"/>
                <a:sym typeface="Arial"/>
              </a:rPr>
              <a:t>overnment:</a:t>
            </a:r>
            <a:endParaRPr sz="1700">
              <a:solidFill>
                <a:srgbClr val="000000"/>
              </a:solidFill>
              <a:latin typeface="Arial"/>
              <a:ea typeface="Arial"/>
              <a:cs typeface="Arial"/>
              <a:sym typeface="Arial"/>
            </a:endParaRPr>
          </a:p>
          <a:p>
            <a:pPr indent="-336550" lvl="1" marL="914400" rtl="0" algn="l">
              <a:lnSpc>
                <a:spcPct val="150000"/>
              </a:lnSpc>
              <a:spcBef>
                <a:spcPts val="0"/>
              </a:spcBef>
              <a:spcAft>
                <a:spcPts val="0"/>
              </a:spcAft>
              <a:buClr>
                <a:srgbClr val="000000"/>
              </a:buClr>
              <a:buSzPts val="1700"/>
              <a:buFont typeface="Arial"/>
              <a:buChar char="○"/>
            </a:pPr>
            <a:r>
              <a:rPr lang="ru" sz="1700">
                <a:solidFill>
                  <a:srgbClr val="000000"/>
                </a:solidFill>
                <a:highlight>
                  <a:srgbClr val="FFFFFF"/>
                </a:highlight>
                <a:uFill>
                  <a:noFill/>
                </a:uFill>
                <a:latin typeface="Arial"/>
                <a:ea typeface="Arial"/>
                <a:cs typeface="Arial"/>
                <a:sym typeface="Arial"/>
                <a:hlinkClick r:id="rId3">
                  <a:extLst>
                    <a:ext uri="{A12FA001-AC4F-418D-AE19-62706E023703}">
                      <ahyp:hlinkClr val="tx"/>
                    </a:ext>
                  </a:extLst>
                </a:hlinkClick>
              </a:rPr>
              <a:t>EU Commission's white paper</a:t>
            </a:r>
            <a:endParaRPr sz="1700">
              <a:solidFill>
                <a:srgbClr val="000000"/>
              </a:solidFill>
              <a:latin typeface="Arial"/>
              <a:ea typeface="Arial"/>
              <a:cs typeface="Arial"/>
              <a:sym typeface="Arial"/>
            </a:endParaRPr>
          </a:p>
          <a:p>
            <a:pPr indent="-336550" lvl="1" marL="914400" rtl="0" algn="l">
              <a:lnSpc>
                <a:spcPct val="150000"/>
              </a:lnSpc>
              <a:spcBef>
                <a:spcPts val="0"/>
              </a:spcBef>
              <a:spcAft>
                <a:spcPts val="0"/>
              </a:spcAft>
              <a:buClr>
                <a:srgbClr val="000000"/>
              </a:buClr>
              <a:buSzPts val="1700"/>
              <a:buFont typeface="Arial"/>
              <a:buChar char="○"/>
            </a:pPr>
            <a:r>
              <a:rPr lang="ru" sz="1700">
                <a:solidFill>
                  <a:srgbClr val="000000"/>
                </a:solidFill>
                <a:highlight>
                  <a:srgbClr val="FFFFFF"/>
                </a:highlight>
                <a:uFill>
                  <a:noFill/>
                </a:uFill>
                <a:latin typeface="Arial"/>
                <a:ea typeface="Arial"/>
                <a:cs typeface="Arial"/>
                <a:sym typeface="Arial"/>
                <a:hlinkClick r:id="rId4">
                  <a:extLst>
                    <a:ext uri="{A12FA001-AC4F-418D-AE19-62706E023703}">
                      <ahyp:hlinkClr val="tx"/>
                    </a:ext>
                  </a:extLst>
                </a:hlinkClick>
              </a:rPr>
              <a:t>UK's Committee on standards in public life</a:t>
            </a:r>
            <a:endParaRPr sz="1700">
              <a:solidFill>
                <a:srgbClr val="000000"/>
              </a:solidFill>
              <a:latin typeface="Arial"/>
              <a:ea typeface="Arial"/>
              <a:cs typeface="Arial"/>
              <a:sym typeface="Arial"/>
            </a:endParaRPr>
          </a:p>
          <a:p>
            <a:pPr indent="-336550" lvl="1" marL="914400" rtl="0" algn="l">
              <a:lnSpc>
                <a:spcPct val="150000"/>
              </a:lnSpc>
              <a:spcBef>
                <a:spcPts val="0"/>
              </a:spcBef>
              <a:spcAft>
                <a:spcPts val="0"/>
              </a:spcAft>
              <a:buClr>
                <a:srgbClr val="000000"/>
              </a:buClr>
              <a:buSzPts val="1700"/>
              <a:buFont typeface="Arial"/>
              <a:buChar char="○"/>
            </a:pPr>
            <a:r>
              <a:rPr lang="ru" sz="1700">
                <a:solidFill>
                  <a:srgbClr val="000000"/>
                </a:solidFill>
                <a:latin typeface="Arial"/>
                <a:ea typeface="Arial"/>
                <a:cs typeface="Arial"/>
                <a:sym typeface="Arial"/>
              </a:rPr>
              <a:t>In the US, </a:t>
            </a:r>
            <a:r>
              <a:rPr lang="ru" sz="1700">
                <a:solidFill>
                  <a:srgbClr val="000000"/>
                </a:solidFill>
                <a:highlight>
                  <a:srgbClr val="FFFFFF"/>
                </a:highlight>
                <a:latin typeface="Arial"/>
                <a:ea typeface="Arial"/>
                <a:cs typeface="Arial"/>
                <a:sym typeface="Arial"/>
              </a:rPr>
              <a:t>the Pentagon released guidelines on the ethical use of AI for military purposes. </a:t>
            </a:r>
            <a:endParaRPr sz="1700">
              <a:latin typeface="Arial"/>
              <a:ea typeface="Arial"/>
              <a:cs typeface="Arial"/>
              <a:sym typeface="Arial"/>
            </a:endParaRPr>
          </a:p>
          <a:p>
            <a:pPr indent="-336550" lvl="0" marL="457200" rtl="0" algn="l">
              <a:lnSpc>
                <a:spcPct val="150000"/>
              </a:lnSpc>
              <a:spcBef>
                <a:spcPts val="0"/>
              </a:spcBef>
              <a:spcAft>
                <a:spcPts val="0"/>
              </a:spcAft>
              <a:buSzPts val="1700"/>
              <a:buFont typeface="Arial"/>
              <a:buChar char="●"/>
            </a:pPr>
            <a:r>
              <a:rPr lang="ru" sz="1700">
                <a:latin typeface="Arial"/>
                <a:ea typeface="Arial"/>
                <a:cs typeface="Arial"/>
                <a:sym typeface="Arial"/>
              </a:rPr>
              <a:t>Does not overcome innate human flaws.</a:t>
            </a:r>
            <a:endParaRPr sz="1700">
              <a:latin typeface="Arial"/>
              <a:ea typeface="Arial"/>
              <a:cs typeface="Arial"/>
              <a:sym typeface="Arial"/>
            </a:endParaRPr>
          </a:p>
          <a:p>
            <a:pPr indent="-336550" lvl="0" marL="457200" rtl="0" algn="l">
              <a:lnSpc>
                <a:spcPct val="150000"/>
              </a:lnSpc>
              <a:spcBef>
                <a:spcPts val="0"/>
              </a:spcBef>
              <a:spcAft>
                <a:spcPts val="0"/>
              </a:spcAft>
              <a:buSzPts val="1700"/>
              <a:buFont typeface="Arial"/>
              <a:buChar char="●"/>
            </a:pPr>
            <a:r>
              <a:rPr lang="ru" sz="1700">
                <a:latin typeface="Arial"/>
                <a:ea typeface="Arial"/>
                <a:cs typeface="Arial"/>
                <a:sym typeface="Arial"/>
              </a:rPr>
              <a:t>Solution? </a:t>
            </a:r>
            <a:r>
              <a:rPr b="1" lang="ru" sz="1700">
                <a:latin typeface="Arial"/>
                <a:ea typeface="Arial"/>
                <a:cs typeface="Arial"/>
                <a:sym typeface="Arial"/>
              </a:rPr>
              <a:t>‘Human-centric’ approach!</a:t>
            </a:r>
            <a:endParaRPr b="1" sz="1700">
              <a:latin typeface="Arial"/>
              <a:ea typeface="Arial"/>
              <a:cs typeface="Arial"/>
              <a:sym typeface="Arial"/>
            </a:endParaRPr>
          </a:p>
          <a:p>
            <a:pPr indent="-336550" lvl="1" marL="914400" rtl="0" algn="l">
              <a:lnSpc>
                <a:spcPct val="150000"/>
              </a:lnSpc>
              <a:spcBef>
                <a:spcPts val="0"/>
              </a:spcBef>
              <a:spcAft>
                <a:spcPts val="0"/>
              </a:spcAft>
              <a:buSzPts val="1700"/>
              <a:buFont typeface="Arial"/>
              <a:buChar char="○"/>
            </a:pPr>
            <a:r>
              <a:rPr lang="ru" sz="1700">
                <a:solidFill>
                  <a:srgbClr val="080E14"/>
                </a:solidFill>
                <a:highlight>
                  <a:srgbClr val="FFFFFF"/>
                </a:highlight>
                <a:latin typeface="Arial"/>
                <a:ea typeface="Arial"/>
                <a:cs typeface="Arial"/>
                <a:sym typeface="Arial"/>
              </a:rPr>
              <a:t>Could combine the best of both.</a:t>
            </a:r>
            <a:endParaRPr sz="1700">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7">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In conclusion</a:t>
            </a:r>
            <a:endParaRPr/>
          </a:p>
        </p:txBody>
      </p:sp>
      <p:sp>
        <p:nvSpPr>
          <p:cNvPr id="333" name="Google Shape;333;p21"/>
          <p:cNvSpPr txBox="1"/>
          <p:nvPr>
            <p:ph idx="1" type="body"/>
          </p:nvPr>
        </p:nvSpPr>
        <p:spPr>
          <a:xfrm>
            <a:off x="1303800" y="1597875"/>
            <a:ext cx="7030500" cy="27105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SzPts val="1700"/>
              <a:buFont typeface="Arial"/>
              <a:buChar char="●"/>
            </a:pPr>
            <a:r>
              <a:rPr lang="ru" sz="1700">
                <a:latin typeface="Arial"/>
                <a:ea typeface="Arial"/>
                <a:cs typeface="Arial"/>
                <a:sym typeface="Arial"/>
              </a:rPr>
              <a:t>Interaction between </a:t>
            </a:r>
            <a:r>
              <a:rPr lang="ru" sz="1700">
                <a:latin typeface="Arial"/>
                <a:ea typeface="Arial"/>
                <a:cs typeface="Arial"/>
                <a:sym typeface="Arial"/>
              </a:rPr>
              <a:t>people</a:t>
            </a:r>
            <a:r>
              <a:rPr lang="ru" sz="1700">
                <a:latin typeface="Arial"/>
                <a:ea typeface="Arial"/>
                <a:cs typeface="Arial"/>
                <a:sym typeface="Arial"/>
              </a:rPr>
              <a:t> and machines must be improved.</a:t>
            </a:r>
            <a:endParaRPr sz="1700">
              <a:latin typeface="Arial"/>
              <a:ea typeface="Arial"/>
              <a:cs typeface="Arial"/>
              <a:sym typeface="Arial"/>
            </a:endParaRPr>
          </a:p>
          <a:p>
            <a:pPr indent="-336550" lvl="0" marL="457200" rtl="0" algn="l">
              <a:lnSpc>
                <a:spcPct val="150000"/>
              </a:lnSpc>
              <a:spcBef>
                <a:spcPts val="0"/>
              </a:spcBef>
              <a:spcAft>
                <a:spcPts val="0"/>
              </a:spcAft>
              <a:buSzPts val="1700"/>
              <a:buFont typeface="Arial"/>
              <a:buChar char="●"/>
            </a:pPr>
            <a:r>
              <a:rPr lang="ru" sz="1700">
                <a:latin typeface="Arial"/>
                <a:ea typeface="Arial"/>
                <a:cs typeface="Arial"/>
                <a:sym typeface="Arial"/>
              </a:rPr>
              <a:t>Must ensure that people actually understand the algorithm and are able to control it.</a:t>
            </a:r>
            <a:endParaRPr sz="1700">
              <a:latin typeface="Arial"/>
              <a:ea typeface="Arial"/>
              <a:cs typeface="Arial"/>
              <a:sym typeface="Arial"/>
            </a:endParaRPr>
          </a:p>
          <a:p>
            <a:pPr indent="-336550" lvl="0" marL="457200" rtl="0" algn="l">
              <a:lnSpc>
                <a:spcPct val="150000"/>
              </a:lnSpc>
              <a:spcBef>
                <a:spcPts val="0"/>
              </a:spcBef>
              <a:spcAft>
                <a:spcPts val="0"/>
              </a:spcAft>
              <a:buClr>
                <a:srgbClr val="2D2620"/>
              </a:buClr>
              <a:buSzPts val="1700"/>
              <a:buFont typeface="Arial"/>
              <a:buChar char="●"/>
            </a:pPr>
            <a:r>
              <a:rPr lang="ru" sz="1700">
                <a:solidFill>
                  <a:srgbClr val="2D2620"/>
                </a:solidFill>
                <a:highlight>
                  <a:srgbClr val="FFFFFF"/>
                </a:highlight>
                <a:latin typeface="Arial"/>
                <a:ea typeface="Arial"/>
                <a:cs typeface="Arial"/>
                <a:sym typeface="Arial"/>
              </a:rPr>
              <a:t>Make big data easy. </a:t>
            </a:r>
            <a:endParaRPr sz="1700">
              <a:solidFill>
                <a:srgbClr val="2D2620"/>
              </a:solidFill>
              <a:highlight>
                <a:srgbClr val="FFFFFF"/>
              </a:highlight>
              <a:latin typeface="Arial"/>
              <a:ea typeface="Arial"/>
              <a:cs typeface="Arial"/>
              <a:sym typeface="Arial"/>
            </a:endParaRPr>
          </a:p>
          <a:p>
            <a:pPr indent="-336550" lvl="0" marL="457200" rtl="0" algn="l">
              <a:lnSpc>
                <a:spcPct val="150000"/>
              </a:lnSpc>
              <a:spcBef>
                <a:spcPts val="0"/>
              </a:spcBef>
              <a:spcAft>
                <a:spcPts val="0"/>
              </a:spcAft>
              <a:buClr>
                <a:srgbClr val="2D2620"/>
              </a:buClr>
              <a:buSzPts val="1700"/>
              <a:buFont typeface="Arial"/>
              <a:buChar char="●"/>
            </a:pPr>
            <a:r>
              <a:rPr lang="ru" sz="1700">
                <a:solidFill>
                  <a:srgbClr val="2D2620"/>
                </a:solidFill>
                <a:highlight>
                  <a:srgbClr val="FFFFFF"/>
                </a:highlight>
                <a:latin typeface="Arial"/>
                <a:ea typeface="Arial"/>
                <a:cs typeface="Arial"/>
                <a:sym typeface="Arial"/>
              </a:rPr>
              <a:t>Relate to AI as a tool and work with machines.</a:t>
            </a:r>
            <a:endParaRPr sz="1700">
              <a:solidFill>
                <a:srgbClr val="2D2620"/>
              </a:solidFill>
              <a:highlight>
                <a:srgbClr val="FFFFFF"/>
              </a:highlight>
              <a:latin typeface="Arial"/>
              <a:ea typeface="Arial"/>
              <a:cs typeface="Arial"/>
              <a:sym typeface="Arial"/>
            </a:endParaRPr>
          </a:p>
          <a:p>
            <a:pPr indent="-336550" lvl="0" marL="457200" rtl="0" algn="l">
              <a:lnSpc>
                <a:spcPct val="150000"/>
              </a:lnSpc>
              <a:spcBef>
                <a:spcPts val="0"/>
              </a:spcBef>
              <a:spcAft>
                <a:spcPts val="0"/>
              </a:spcAft>
              <a:buClr>
                <a:srgbClr val="2D2620"/>
              </a:buClr>
              <a:buSzPts val="1700"/>
              <a:buFont typeface="Arial"/>
              <a:buChar char="●"/>
            </a:pPr>
            <a:r>
              <a:rPr lang="ru" sz="1700">
                <a:solidFill>
                  <a:srgbClr val="2D2620"/>
                </a:solidFill>
                <a:highlight>
                  <a:srgbClr val="FFFFFF"/>
                </a:highlight>
                <a:latin typeface="Arial"/>
                <a:ea typeface="Arial"/>
                <a:cs typeface="Arial"/>
                <a:sym typeface="Arial"/>
              </a:rPr>
              <a:t>Don’t forget that it was made by the same people as you. </a:t>
            </a:r>
            <a:endParaRPr sz="1700">
              <a:solidFill>
                <a:srgbClr val="2D2620"/>
              </a:solidFill>
              <a:highlight>
                <a:srgbClr val="FFFFFF"/>
              </a:highlight>
              <a:latin typeface="Arial"/>
              <a:ea typeface="Arial"/>
              <a:cs typeface="Arial"/>
              <a:sym typeface="Arial"/>
            </a:endParaRPr>
          </a:p>
          <a:p>
            <a:pPr indent="-336550" lvl="1" marL="914400" rtl="0" algn="l">
              <a:lnSpc>
                <a:spcPct val="150000"/>
              </a:lnSpc>
              <a:spcBef>
                <a:spcPts val="0"/>
              </a:spcBef>
              <a:spcAft>
                <a:spcPts val="0"/>
              </a:spcAft>
              <a:buClr>
                <a:srgbClr val="2D2620"/>
              </a:buClr>
              <a:buSzPts val="1700"/>
              <a:buFont typeface="Arial"/>
              <a:buChar char="○"/>
            </a:pPr>
            <a:r>
              <a:rPr b="1" lang="ru" sz="1800">
                <a:solidFill>
                  <a:srgbClr val="000000"/>
                </a:solidFill>
                <a:highlight>
                  <a:srgbClr val="FFFFFF"/>
                </a:highlight>
                <a:latin typeface="Arial"/>
                <a:ea typeface="Arial"/>
                <a:cs typeface="Arial"/>
                <a:sym typeface="Arial"/>
              </a:rPr>
              <a:t>Trust, but verify!</a:t>
            </a:r>
            <a:endParaRPr b="1" sz="1700">
              <a:solidFill>
                <a:srgbClr val="2D2620"/>
              </a:solidFill>
              <a:highlight>
                <a:srgbClr val="FFFFFF"/>
              </a:highlight>
              <a:latin typeface="Arial"/>
              <a:ea typeface="Arial"/>
              <a:cs typeface="Arial"/>
              <a:sym typeface="Arial"/>
            </a:endParaRPr>
          </a:p>
          <a:p>
            <a:pPr indent="0" lvl="0" marL="0" rtl="0" algn="l">
              <a:spcBef>
                <a:spcPts val="190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3">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3">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